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358" r:id="rId5"/>
    <p:sldId id="323" r:id="rId6"/>
    <p:sldId id="395" r:id="rId7"/>
    <p:sldId id="275" r:id="rId8"/>
    <p:sldId id="396" r:id="rId10"/>
    <p:sldId id="394" r:id="rId11"/>
    <p:sldId id="276" r:id="rId12"/>
    <p:sldId id="277" r:id="rId13"/>
    <p:sldId id="278" r:id="rId14"/>
    <p:sldId id="401" r:id="rId15"/>
    <p:sldId id="403" r:id="rId16"/>
    <p:sldId id="405" r:id="rId17"/>
    <p:sldId id="402" r:id="rId18"/>
    <p:sldId id="265" r:id="rId19"/>
    <p:sldId id="397" r:id="rId20"/>
    <p:sldId id="398" r:id="rId21"/>
    <p:sldId id="258" r:id="rId22"/>
    <p:sldId id="261" r:id="rId23"/>
    <p:sldId id="259" r:id="rId24"/>
    <p:sldId id="260" r:id="rId25"/>
    <p:sldId id="267" r:id="rId26"/>
    <p:sldId id="399" r:id="rId27"/>
    <p:sldId id="262" r:id="rId28"/>
    <p:sldId id="268" r:id="rId29"/>
    <p:sldId id="269" r:id="rId30"/>
    <p:sldId id="270" r:id="rId31"/>
    <p:sldId id="271" r:id="rId32"/>
    <p:sldId id="272" r:id="rId33"/>
    <p:sldId id="273" r:id="rId34"/>
    <p:sldId id="274" r:id="rId35"/>
    <p:sldId id="324" r:id="rId36"/>
    <p:sldId id="308" r:id="rId37"/>
    <p:sldId id="288" r:id="rId38"/>
    <p:sldId id="289" r:id="rId39"/>
    <p:sldId id="291" r:id="rId40"/>
    <p:sldId id="292" r:id="rId41"/>
    <p:sldId id="293" r:id="rId42"/>
    <p:sldId id="290" r:id="rId43"/>
    <p:sldId id="280" r:id="rId44"/>
    <p:sldId id="282" r:id="rId45"/>
    <p:sldId id="283" r:id="rId46"/>
    <p:sldId id="284" r:id="rId47"/>
    <p:sldId id="285" r:id="rId48"/>
    <p:sldId id="286" r:id="rId49"/>
    <p:sldId id="28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Shape 150"/>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51" name="Shape 151"/>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Shape 39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00" name="Shape 40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5" name="Shape 405"/>
        <p:cNvGrpSpPr/>
        <p:nvPr/>
      </p:nvGrpSpPr>
      <p:grpSpPr>
        <a:xfrm>
          <a:off x="0" y="0"/>
          <a:ext cx="0" cy="0"/>
          <a:chOff x="0" y="0"/>
          <a:chExt cx="0" cy="0"/>
        </a:xfrm>
      </p:grpSpPr>
      <p:sp>
        <p:nvSpPr>
          <p:cNvPr id="406" name="Shape 406"/>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07" name="Shape 407"/>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Shape 411"/>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12" name="Shape 412"/>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Shape 418"/>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19" name="Shape 419"/>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Shape 42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26" name="Shape 426"/>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Shape 43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33" name="Shape 433"/>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Shape 43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40" name="Shape 44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Shape 16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66" name="Shape 166"/>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Shape 158"/>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59" name="Shape 159"/>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Shape 16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66" name="Shape 166"/>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Shape 174"/>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75" name="Shape 175"/>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Shape 201"/>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202" name="Shape 202"/>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Shape 476"/>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477" name="Shape 477"/>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Shape 37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378" name="Shape 378"/>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Shape 383"/>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384" name="Shape 384"/>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2" y="1122365"/>
            <a:ext cx="6858010" cy="238760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2" y="3602043"/>
            <a:ext cx="6858010" cy="165576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5" y="365126"/>
            <a:ext cx="1971678" cy="58118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6"/>
            <a:ext cx="5800734" cy="5811846"/>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Shape 19"/>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20" name="Shape 20"/>
          <p:cNvSpPr txBox="1"/>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2" name="Shape 22"/>
          <p:cNvSpPr txBox="1"/>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12" cy="2852741"/>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70"/>
            <a:ext cx="7886712" cy="150018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1" y="1825628"/>
            <a:ext cx="3886206" cy="435134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29157" y="1825628"/>
            <a:ext cx="3886206" cy="435134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6"/>
            <a:ext cx="7886712" cy="132556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5"/>
            <a:ext cx="3868346"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9"/>
            <a:ext cx="3868346" cy="368459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7" y="1681165"/>
            <a:ext cx="388739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7" y="2505079"/>
            <a:ext cx="3887397" cy="368459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1"/>
            <a:ext cx="2949182" cy="1600202"/>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7" y="987426"/>
            <a:ext cx="4629157" cy="48736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2" y="2057403"/>
            <a:ext cx="2949182" cy="38115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1"/>
            <a:ext cx="2949182" cy="1600202"/>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7" y="987426"/>
            <a:ext cx="4629157" cy="487363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2" y="2057403"/>
            <a:ext cx="2949182" cy="38115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6"/>
            <a:ext cx="7886712" cy="132556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1" y="1825628"/>
            <a:ext cx="7886712" cy="435134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1" y="6356359"/>
            <a:ext cx="2057403"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3028955" y="6356359"/>
            <a:ext cx="3086105"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60" y="6356359"/>
            <a:ext cx="2057403"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Arial Black" panose="020B0A040201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BlackHolePhylogeny4"/>
          <p:cNvPicPr>
            <a:picLocks noChangeAspect="1"/>
          </p:cNvPicPr>
          <p:nvPr/>
        </p:nvPicPr>
        <p:blipFill>
          <a:blip r:embed="rId1"/>
          <a:stretch>
            <a:fillRect/>
          </a:stretch>
        </p:blipFill>
        <p:spPr>
          <a:xfrm>
            <a:off x="-98425" y="635"/>
            <a:ext cx="9237980" cy="6889750"/>
          </a:xfrm>
          <a:prstGeom prst="rect">
            <a:avLst/>
          </a:prstGeom>
        </p:spPr>
      </p:pic>
      <p:sp>
        <p:nvSpPr>
          <p:cNvPr id="2" name="Title 1"/>
          <p:cNvSpPr>
            <a:spLocks noGrp="1"/>
          </p:cNvSpPr>
          <p:nvPr>
            <p:ph type="ctrTitle"/>
          </p:nvPr>
        </p:nvSpPr>
        <p:spPr>
          <a:xfrm>
            <a:off x="-102863" y="-228277"/>
            <a:ext cx="9144000" cy="2387600"/>
          </a:xfrm>
        </p:spPr>
        <p:txBody>
          <a:bodyPr/>
          <a:p>
            <a:pPr algn="r"/>
            <a:r>
              <a:rPr lang="x-none" altLang="en-US">
                <a:solidFill>
                  <a:schemeClr val="bg1">
                    <a:lumMod val="95000"/>
                  </a:schemeClr>
                </a:solidFill>
              </a:rPr>
              <a:t>Macroevolution &amp; Phylogenetics</a:t>
            </a:r>
            <a:endParaRPr lang="x-none" altLang="en-US">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1302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
        <p:nvSpPr>
          <p:cNvPr id="169" name="Shape 169"/>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p>
        </p:txBody>
      </p:sp>
      <p:pic>
        <p:nvPicPr>
          <p:cNvPr id="170" name="Shape 170"/>
          <p:cNvPicPr preferRelativeResize="0"/>
          <p:nvPr/>
        </p:nvPicPr>
        <p:blipFill>
          <a:blip r:embed="rId1"/>
          <a:stretch>
            <a:fillRect/>
          </a:stretch>
        </p:blipFill>
        <p:spPr>
          <a:xfrm>
            <a:off x="1918526" y="1009650"/>
            <a:ext cx="5064651" cy="4771650"/>
          </a:xfrm>
          <a:prstGeom prst="rect">
            <a:avLst/>
          </a:prstGeom>
          <a:noFill/>
          <a:ln>
            <a:noFill/>
          </a:ln>
        </p:spPr>
      </p:pic>
      <p:sp>
        <p:nvSpPr>
          <p:cNvPr id="171" name="Shape 171"/>
          <p:cNvSpPr/>
          <p:nvPr/>
        </p:nvSpPr>
        <p:spPr>
          <a:xfrm>
            <a:off x="5215100" y="3107775"/>
            <a:ext cx="910200" cy="930600"/>
          </a:xfrm>
          <a:prstGeom prst="ellipse">
            <a:avLst/>
          </a:prstGeom>
          <a:noFill/>
          <a:ln w="7620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172" name="Shape 172"/>
          <p:cNvSpPr txBox="1"/>
          <p:nvPr/>
        </p:nvSpPr>
        <p:spPr>
          <a:xfrm>
            <a:off x="5491200" y="2147725"/>
            <a:ext cx="5889900" cy="68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434343"/>
                </a:solidFill>
                <a:latin typeface="Proxima Nova"/>
                <a:ea typeface="Proxima Nova"/>
                <a:cs typeface="Proxima Nova"/>
                <a:sym typeface="Proxima Nova"/>
              </a:rPr>
              <a:t>What happened here?</a:t>
            </a:r>
            <a:endParaRPr sz="2400">
              <a:solidFill>
                <a:srgbClr val="43434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130227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
        <p:nvSpPr>
          <p:cNvPr id="178" name="Shape 178"/>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p>
        </p:txBody>
      </p:sp>
      <p:pic>
        <p:nvPicPr>
          <p:cNvPr id="179" name="Shape 179"/>
          <p:cNvPicPr preferRelativeResize="0"/>
          <p:nvPr/>
        </p:nvPicPr>
        <p:blipFill>
          <a:blip r:embed="rId1"/>
          <a:stretch>
            <a:fillRect/>
          </a:stretch>
        </p:blipFill>
        <p:spPr>
          <a:xfrm>
            <a:off x="1918526" y="1009650"/>
            <a:ext cx="5064651" cy="4771650"/>
          </a:xfrm>
          <a:prstGeom prst="rect">
            <a:avLst/>
          </a:prstGeom>
          <a:noFill/>
          <a:ln>
            <a:noFill/>
          </a:ln>
        </p:spPr>
      </p:pic>
      <p:sp>
        <p:nvSpPr>
          <p:cNvPr id="180" name="Shape 180"/>
          <p:cNvSpPr/>
          <p:nvPr/>
        </p:nvSpPr>
        <p:spPr>
          <a:xfrm>
            <a:off x="5215100" y="3107775"/>
            <a:ext cx="910200" cy="930600"/>
          </a:xfrm>
          <a:prstGeom prst="ellipse">
            <a:avLst/>
          </a:prstGeom>
          <a:noFill/>
          <a:ln w="7620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181" name="Shape 181"/>
          <p:cNvSpPr txBox="1"/>
          <p:nvPr/>
        </p:nvSpPr>
        <p:spPr>
          <a:xfrm>
            <a:off x="5491200" y="2147725"/>
            <a:ext cx="5889900" cy="68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434343"/>
                </a:solidFill>
                <a:latin typeface="Proxima Nova"/>
                <a:ea typeface="Proxima Nova"/>
                <a:cs typeface="Proxima Nova"/>
                <a:sym typeface="Proxima Nova"/>
              </a:rPr>
              <a:t>What happened here?</a:t>
            </a:r>
            <a:endParaRPr sz="2400">
              <a:solidFill>
                <a:srgbClr val="434343"/>
              </a:solidFill>
              <a:latin typeface="Proxima Nova"/>
              <a:ea typeface="Proxima Nova"/>
              <a:cs typeface="Proxima Nova"/>
              <a:sym typeface="Proxima Nova"/>
            </a:endParaRPr>
          </a:p>
        </p:txBody>
      </p:sp>
      <p:pic>
        <p:nvPicPr>
          <p:cNvPr id="182" name="Shape 182"/>
          <p:cNvPicPr preferRelativeResize="0"/>
          <p:nvPr/>
        </p:nvPicPr>
        <p:blipFill>
          <a:blip r:embed="rId2"/>
          <a:stretch>
            <a:fillRect/>
          </a:stretch>
        </p:blipFill>
        <p:spPr>
          <a:xfrm>
            <a:off x="-102225" y="361000"/>
            <a:ext cx="9346227" cy="5639751"/>
          </a:xfrm>
          <a:prstGeom prst="rect">
            <a:avLst/>
          </a:prstGeom>
          <a:noFill/>
          <a:ln>
            <a:noFill/>
          </a:ln>
        </p:spPr>
      </p:pic>
      <p:pic>
        <p:nvPicPr>
          <p:cNvPr id="183" name="Shape 183"/>
          <p:cNvPicPr preferRelativeResize="0"/>
          <p:nvPr/>
        </p:nvPicPr>
        <p:blipFill>
          <a:blip r:embed="rId3"/>
          <a:stretch>
            <a:fillRect/>
          </a:stretch>
        </p:blipFill>
        <p:spPr>
          <a:xfrm>
            <a:off x="2186305" y="2622550"/>
            <a:ext cx="4286885" cy="4343400"/>
          </a:xfrm>
          <a:prstGeom prst="rect">
            <a:avLst/>
          </a:prstGeom>
          <a:noFill/>
          <a:ln>
            <a:noFill/>
          </a:ln>
        </p:spPr>
      </p:pic>
      <p:pic>
        <p:nvPicPr>
          <p:cNvPr id="184" name="Shape 184"/>
          <p:cNvPicPr preferRelativeResize="0"/>
          <p:nvPr/>
        </p:nvPicPr>
        <p:blipFill>
          <a:blip r:embed="rId4"/>
          <a:stretch>
            <a:fillRect/>
          </a:stretch>
        </p:blipFill>
        <p:spPr>
          <a:xfrm>
            <a:off x="3000551" y="2152450"/>
            <a:ext cx="3153000" cy="4153101"/>
          </a:xfrm>
          <a:prstGeom prst="rect">
            <a:avLst/>
          </a:prstGeom>
          <a:noFill/>
          <a:ln>
            <a:noFill/>
          </a:ln>
        </p:spPr>
      </p:pic>
      <p:pic>
        <p:nvPicPr>
          <p:cNvPr id="185" name="Shape 185"/>
          <p:cNvPicPr preferRelativeResize="0"/>
          <p:nvPr/>
        </p:nvPicPr>
        <p:blipFill>
          <a:blip r:embed="rId5"/>
          <a:stretch>
            <a:fillRect/>
          </a:stretch>
        </p:blipFill>
        <p:spPr>
          <a:xfrm>
            <a:off x="3814770" y="3838795"/>
            <a:ext cx="1195825" cy="1785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p:tgtEl>
                                          <p:spTgt spid="182"/>
                                        </p:tgtEl>
                                        <p:attrNameLst>
                                          <p:attrName>ppt_w</p:attrName>
                                        </p:attrNameLst>
                                      </p:cBhvr>
                                      <p:tavLst>
                                        <p:tav tm="0" fmla="">
                                          <p:val>
                                            <p:fltVal val="0"/>
                                          </p:val>
                                        </p:tav>
                                        <p:tav tm="100000" fmla="">
                                          <p:val>
                                            <p:strVal val="#ppt_w"/>
                                          </p:val>
                                        </p:tav>
                                      </p:tavLst>
                                    </p:anim>
                                    <p:anim calcmode="lin" valueType="num">
                                      <p:cBhvr additive="base">
                                        <p:cTn id="8" dur="1000"/>
                                        <p:tgtEl>
                                          <p:spTgt spid="182"/>
                                        </p:tgtEl>
                                        <p:attrNameLst>
                                          <p:attrName>ppt_h</p:attrName>
                                        </p:attrNameLst>
                                      </p:cBhvr>
                                      <p:tavLst>
                                        <p:tav tm="0" fmla="">
                                          <p:val>
                                            <p:fltVal val="0"/>
                                          </p:val>
                                        </p:tav>
                                        <p:tav tm="100000" fmla="">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3"/>
                                        </p:tgtEl>
                                        <p:attrNameLst>
                                          <p:attrName>style.visibility</p:attrName>
                                        </p:attrNameLst>
                                      </p:cBhvr>
                                      <p:to>
                                        <p:strVal val="visible"/>
                                      </p:to>
                                    </p:set>
                                    <p:anim calcmode="lin" valueType="num">
                                      <p:cBhvr additive="base">
                                        <p:cTn id="13" dur="1000"/>
                                        <p:tgtEl>
                                          <p:spTgt spid="183"/>
                                        </p:tgtEl>
                                        <p:attrNameLst>
                                          <p:attrName>ppt_y</p:attrName>
                                        </p:attrNameLst>
                                      </p:cBhvr>
                                      <p:tavLst>
                                        <p:tav tm="0" fmla="">
                                          <p:val>
                                            <p:strVal val="#ppt_y+1"/>
                                          </p:val>
                                        </p:tav>
                                        <p:tav tm="100000" fmla="">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1000"/>
                                        <p:tgtEl>
                                          <p:spTgt spid="1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921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600">
                <a:latin typeface="Ubuntu" panose="020B0604030602030204" charset="0"/>
                <a:cs typeface="Ubuntu" panose="020B0604030602030204" charset="0"/>
              </a:rPr>
              <a:t>Terminology	</a:t>
            </a:r>
            <a:endParaRPr lang="en-GB" sz="3600">
              <a:latin typeface="Ubuntu" panose="020B0604030602030204" charset="0"/>
              <a:cs typeface="Ubuntu" panose="020B0604030602030204" charset="0"/>
            </a:endParaRPr>
          </a:p>
        </p:txBody>
      </p:sp>
      <p:sp>
        <p:nvSpPr>
          <p:cNvPr id="205" name="Shape 205"/>
          <p:cNvSpPr txBox="1"/>
          <p:nvPr>
            <p:ph type="body" idx="1"/>
          </p:nvPr>
        </p:nvSpPr>
        <p:spPr>
          <a:xfrm>
            <a:off x="311700" y="17049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2400">
                <a:latin typeface="Ubuntu" panose="020B0604030602030204" charset="0"/>
                <a:cs typeface="Ubuntu" panose="020B0604030602030204" charset="0"/>
              </a:rPr>
              <a:t>Root </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Branch</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Node</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Tip</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Outgroup</a:t>
            </a:r>
            <a:br>
              <a:rPr lang="en-GB" sz="2400">
                <a:latin typeface="Ubuntu" panose="020B0604030602030204" charset="0"/>
                <a:cs typeface="Ubuntu" panose="020B0604030602030204" charset="0"/>
              </a:rPr>
            </a:br>
            <a:br>
              <a:rPr lang="en-GB" sz="600">
                <a:latin typeface="Ubuntu" panose="020B0604030602030204" charset="0"/>
                <a:cs typeface="Ubuntu" panose="020B0604030602030204" charset="0"/>
              </a:rPr>
            </a:br>
            <a:r>
              <a:rPr lang="en-GB" sz="2400">
                <a:latin typeface="Ubuntu" panose="020B0604030602030204" charset="0"/>
                <a:cs typeface="Ubuntu" panose="020B0604030602030204" charset="0"/>
              </a:rPr>
              <a:t>Clade</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Monophyletic</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Paraphyletic</a:t>
            </a:r>
            <a:br>
              <a:rPr lang="en-GB" sz="2400">
                <a:latin typeface="Ubuntu" panose="020B0604030602030204" charset="0"/>
                <a:cs typeface="Ubuntu" panose="020B0604030602030204" charset="0"/>
              </a:rPr>
            </a:br>
            <a:r>
              <a:rPr lang="en-GB" sz="2400">
                <a:latin typeface="Ubuntu" panose="020B0604030602030204" charset="0"/>
                <a:cs typeface="Ubuntu" panose="020B0604030602030204" charset="0"/>
              </a:rPr>
              <a:t>Polyphyletic</a:t>
            </a:r>
            <a:endParaRPr sz="2400">
              <a:latin typeface="Ubuntu" panose="020B0604030602030204" charset="0"/>
              <a:cs typeface="Ubuntu" panose="020B0604030602030204" charset="0"/>
            </a:endParaRPr>
          </a:p>
        </p:txBody>
      </p:sp>
      <p:pic>
        <p:nvPicPr>
          <p:cNvPr id="2" name="Picture 1" descr="Evolution4e-Fig-02-06-0.jpg"/>
          <p:cNvPicPr>
            <a:picLocks noChangeAspect="1"/>
          </p:cNvPicPr>
          <p:nvPr/>
        </p:nvPicPr>
        <p:blipFill>
          <a:blip r:embed="rId1"/>
          <a:stretch>
            <a:fillRect/>
          </a:stretch>
        </p:blipFill>
        <p:spPr>
          <a:xfrm>
            <a:off x="3305810" y="885825"/>
            <a:ext cx="5751195" cy="5054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00" y="259605"/>
            <a:ext cx="8520600" cy="572700"/>
          </a:xfrm>
        </p:spPr>
        <p:txBody>
          <a:bodyPr>
            <a:normAutofit fontScale="90000"/>
          </a:bodyPr>
          <a:p>
            <a:r>
              <a:rPr lang="en-US" altLang="en-US">
                <a:latin typeface="Ubuntu" panose="020B0604030602030204" charset="0"/>
                <a:cs typeface="Ubuntu" panose="020B0604030602030204" charset="0"/>
              </a:rPr>
              <a:t>Taxonomy </a:t>
            </a:r>
            <a:r>
              <a:rPr lang="" altLang="en-US">
                <a:latin typeface="Ubuntu" panose="020B0604030602030204" charset="0"/>
                <a:cs typeface="Ubuntu" panose="020B0604030602030204" charset="0"/>
              </a:rPr>
              <a:t>&amp; Systematics</a:t>
            </a:r>
            <a:br>
              <a:rPr lang="en-US" altLang="en-US">
                <a:latin typeface="Ubuntu" panose="020B0604030602030204" charset="0"/>
                <a:cs typeface="Ubuntu" panose="020B0604030602030204" charset="0"/>
              </a:rPr>
            </a:br>
            <a:br>
              <a:rPr lang="en-US" altLang="en-US">
                <a:latin typeface="Ubuntu" panose="020B0604030602030204" charset="0"/>
                <a:cs typeface="Ubuntu" panose="020B0604030602030204" charset="0"/>
              </a:rPr>
            </a:br>
            <a:r>
              <a:rPr lang="en-US" altLang="en-US">
                <a:latin typeface="Ubuntu" panose="020B0604030602030204" charset="0"/>
                <a:cs typeface="Ubuntu" panose="020B0604030602030204" charset="0"/>
              </a:rPr>
              <a:t>Goal: </a:t>
            </a:r>
            <a:r>
              <a:rPr lang="" altLang="en-US">
                <a:latin typeface="Ubuntu" panose="020B0604030602030204" charset="0"/>
                <a:cs typeface="Ubuntu" panose="020B0604030602030204" charset="0"/>
              </a:rPr>
              <a:t>M</a:t>
            </a:r>
            <a:r>
              <a:rPr lang="en-US" altLang="en-US">
                <a:latin typeface="Ubuntu" panose="020B0604030602030204" charset="0"/>
                <a:cs typeface="Ubuntu" panose="020B0604030602030204" charset="0"/>
              </a:rPr>
              <a:t>onophyl</a:t>
            </a:r>
            <a:r>
              <a:rPr lang="" altLang="en-US">
                <a:latin typeface="Ubuntu" panose="020B0604030602030204" charset="0"/>
                <a:cs typeface="Ubuntu" panose="020B0604030602030204" charset="0"/>
              </a:rPr>
              <a:t>y</a:t>
            </a:r>
            <a:endParaRPr lang="en-US" altLang="en-US">
              <a:latin typeface="Ubuntu" panose="020B0604030602030204" charset="0"/>
              <a:cs typeface="Ubuntu" panose="020B0604030602030204" charset="0"/>
            </a:endParaRPr>
          </a:p>
        </p:txBody>
      </p:sp>
      <p:pic>
        <p:nvPicPr>
          <p:cNvPr id="6" name="Picture 5"/>
          <p:cNvPicPr>
            <a:picLocks noChangeAspect="1"/>
          </p:cNvPicPr>
          <p:nvPr/>
        </p:nvPicPr>
        <p:blipFill>
          <a:blip r:embed="rId1"/>
          <a:stretch>
            <a:fillRect/>
          </a:stretch>
        </p:blipFill>
        <p:spPr>
          <a:xfrm>
            <a:off x="142875" y="2814320"/>
            <a:ext cx="8990330" cy="2978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Shape 479"/>
          <p:cNvSpPr txBox="1"/>
          <p:nvPr>
            <p:ph type="title"/>
          </p:nvPr>
        </p:nvSpPr>
        <p:spPr>
          <a:xfrm>
            <a:off x="311700" y="921275"/>
            <a:ext cx="34803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latin typeface="Ubuntu" panose="020B0604030602030204" charset="0"/>
                <a:cs typeface="Ubuntu" panose="020B0604030602030204" charset="0"/>
              </a:rPr>
              <a:t> The phylogeny depicted clearly demonstrates that </a:t>
            </a:r>
            <a:r>
              <a:rPr lang="en-US" altLang="en-GB" sz="2400">
                <a:latin typeface="Ubuntu" panose="020B0604030602030204" charset="0"/>
                <a:cs typeface="Ubuntu" panose="020B0604030602030204" charset="0"/>
              </a:rPr>
              <a:t>Lungfish</a:t>
            </a:r>
            <a:r>
              <a:rPr lang="en-GB" sz="2400">
                <a:latin typeface="Ubuntu" panose="020B0604030602030204" charset="0"/>
                <a:cs typeface="Ubuntu" panose="020B0604030602030204" charset="0"/>
              </a:rPr>
              <a:t> are </a:t>
            </a:r>
            <a:r>
              <a:rPr lang="" altLang="en-GB" sz="2400">
                <a:latin typeface="Ubuntu" panose="020B0604030602030204" charset="0"/>
                <a:cs typeface="Ubuntu" panose="020B0604030602030204" charset="0"/>
              </a:rPr>
              <a:t>basal to /more primitive than </a:t>
            </a:r>
            <a:r>
              <a:rPr lang="en-GB" sz="2400">
                <a:latin typeface="Ubuntu" panose="020B0604030602030204" charset="0"/>
                <a:cs typeface="Ubuntu" panose="020B0604030602030204" charset="0"/>
              </a:rPr>
              <a:t>frogs</a:t>
            </a:r>
            <a:endParaRPr lang="en-GB" sz="2400">
              <a:latin typeface="Ubuntu" panose="020B0604030602030204" charset="0"/>
              <a:cs typeface="Ubuntu" panose="020B0604030602030204" charset="0"/>
            </a:endParaRPr>
          </a:p>
        </p:txBody>
      </p:sp>
      <p:sp>
        <p:nvSpPr>
          <p:cNvPr id="480" name="Shape 480"/>
          <p:cNvSpPr txBox="1"/>
          <p:nvPr>
            <p:ph type="body" idx="1"/>
          </p:nvPr>
        </p:nvSpPr>
        <p:spPr>
          <a:xfrm>
            <a:off x="540300" y="4337150"/>
            <a:ext cx="8520600" cy="2536800"/>
          </a:xfrm>
          <a:prstGeom prst="rect">
            <a:avLst/>
          </a:prstGeom>
        </p:spPr>
        <p:txBody>
          <a:bodyPr spcFirstLastPara="1" wrap="square" lIns="91425" tIns="91425" rIns="91425" bIns="91425" anchor="t" anchorCtr="0">
            <a:noAutofit/>
          </a:bodyPr>
          <a:lstStyle/>
          <a:p>
            <a:pPr marL="457200" lvl="0" indent="-457200" rtl="0">
              <a:spcBef>
                <a:spcPts val="0"/>
              </a:spcBef>
              <a:spcAft>
                <a:spcPts val="0"/>
              </a:spcAft>
              <a:buSzPts val="3600"/>
              <a:buAutoNum type="alphaUcPeriod"/>
            </a:pPr>
            <a:r>
              <a:rPr lang="en-GB" sz="3600"/>
              <a:t>True</a:t>
            </a:r>
            <a:endParaRPr sz="3600"/>
          </a:p>
          <a:p>
            <a:pPr marL="457200" lvl="0" indent="-457200">
              <a:spcBef>
                <a:spcPts val="0"/>
              </a:spcBef>
              <a:spcAft>
                <a:spcPts val="0"/>
              </a:spcAft>
              <a:buSzPts val="3600"/>
              <a:buAutoNum type="alphaUcPeriod"/>
            </a:pPr>
            <a:r>
              <a:rPr lang="en-GB" sz="3600"/>
              <a:t>False</a:t>
            </a:r>
            <a:endParaRPr sz="3600"/>
          </a:p>
        </p:txBody>
      </p:sp>
      <p:pic>
        <p:nvPicPr>
          <p:cNvPr id="481" name="Shape 481"/>
          <p:cNvPicPr preferRelativeResize="0"/>
          <p:nvPr/>
        </p:nvPicPr>
        <p:blipFill>
          <a:blip r:embed="rId1"/>
          <a:stretch>
            <a:fillRect/>
          </a:stretch>
        </p:blipFill>
        <p:spPr>
          <a:xfrm>
            <a:off x="3884950" y="1269825"/>
            <a:ext cx="5155925" cy="4490474"/>
          </a:xfrm>
          <a:prstGeom prst="rect">
            <a:avLst/>
          </a:prstGeom>
          <a:noFill/>
          <a:ln>
            <a:noFill/>
          </a:ln>
        </p:spPr>
      </p:pic>
      <p:sp>
        <p:nvSpPr>
          <p:cNvPr id="1" name="Rectangle 0"/>
          <p:cNvSpPr/>
          <p:nvPr/>
        </p:nvSpPr>
        <p:spPr>
          <a:xfrm>
            <a:off x="6724015" y="3359785"/>
            <a:ext cx="1645285" cy="608965"/>
          </a:xfrm>
          <a:prstGeom prst="rect">
            <a:avLst/>
          </a:prstGeom>
          <a:noFill/>
          <a:extLst>
            <a:ext uri="{909E8E84-426E-40DD-AFC4-6F175D3DCCD1}">
              <a14:hiddenFill xmlns:a14="http://schemas.microsoft.com/office/drawing/2010/main">
                <a:solidFill>
                  <a:schemeClr val="accent5"/>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US"/>
          </a:p>
        </p:txBody>
      </p:sp>
      <p:sp>
        <p:nvSpPr>
          <p:cNvPr id="2" name="Rectangle 1"/>
          <p:cNvSpPr/>
          <p:nvPr/>
        </p:nvSpPr>
        <p:spPr>
          <a:xfrm>
            <a:off x="5798185" y="3968750"/>
            <a:ext cx="1450340" cy="608965"/>
          </a:xfrm>
          <a:prstGeom prst="rect">
            <a:avLst/>
          </a:prstGeom>
          <a:noFill/>
          <a:extLst>
            <a:ext uri="{909E8E84-426E-40DD-AFC4-6F175D3DCCD1}">
              <a14:hiddenFill xmlns:a14="http://schemas.microsoft.com/office/drawing/2010/main">
                <a:solidFill>
                  <a:schemeClr val="accent5"/>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 altLang="en-US">
                <a:latin typeface="Ubuntu" panose="020B0604030602030204" charset="0"/>
                <a:cs typeface="Ubuntu" panose="020B0604030602030204" charset="0"/>
              </a:rPr>
              <a:t>Assignment I: Canvas self-assessment </a:t>
            </a:r>
            <a:endParaRPr lang="" altLang="en-US">
              <a:latin typeface="Ubuntu" panose="020B0604030602030204" charset="0"/>
              <a:cs typeface="Ubuntu" panose="020B0604030602030204" charset="0"/>
            </a:endParaRPr>
          </a:p>
        </p:txBody>
      </p:sp>
      <p:sp>
        <p:nvSpPr>
          <p:cNvPr id="3" name="Text Placeholder 2"/>
          <p:cNvSpPr/>
          <p:nvPr>
            <p:ph type="body" idx="1"/>
          </p:nvPr>
        </p:nvSpPr>
        <p:spPr>
          <a:xfrm>
            <a:off x="311785" y="1940560"/>
            <a:ext cx="8520430" cy="4151630"/>
          </a:xfrm>
        </p:spPr>
        <p:txBody>
          <a:bodyPr/>
          <a:p>
            <a:pPr marL="114300" indent="0">
              <a:buNone/>
            </a:pPr>
            <a:r>
              <a:rPr lang="" altLang="en-US">
                <a:latin typeface="Ubuntu" panose="020B0604030602030204" charset="0"/>
                <a:cs typeface="Ubuntu" panose="020B0604030602030204" charset="0"/>
              </a:rPr>
              <a:t>Read Baum &amp; Smith, and complete the questions in Assignment I. If you are registered in the class, you can take a canvas quiz (retake up to 10 times until you get 100%) to assess your understanding.</a:t>
            </a:r>
            <a:endParaRPr lang="" altLang="en-US">
              <a:latin typeface="Ubuntu" panose="020B0604030602030204" charset="0"/>
              <a:cs typeface="Ubuntu" panose="020B0604030602030204" charset="0"/>
            </a:endParaRPr>
          </a:p>
          <a:p>
            <a:pPr marL="114300" indent="0">
              <a:buNone/>
            </a:pPr>
            <a:endParaRPr lang="" altLang="en-US">
              <a:latin typeface="Ubuntu" panose="020B0604030602030204" charset="0"/>
              <a:cs typeface="Ubuntu" panose="020B0604030602030204" charset="0"/>
            </a:endParaRPr>
          </a:p>
          <a:p>
            <a:pPr marL="114300" indent="0">
              <a:buNone/>
            </a:pPr>
            <a:r>
              <a:rPr lang="" altLang="en-US">
                <a:latin typeface="Ubuntu" panose="020B0604030602030204" charset="0"/>
                <a:cs typeface="Ubuntu" panose="020B0604030602030204" charset="0"/>
              </a:rPr>
              <a:t>I'm going to assume you understand basic terminology and can read &amp; interpret trees going forward.</a:t>
            </a:r>
            <a:endParaRPr lang="" altLang="en-US">
              <a:latin typeface="Ubuntu" panose="020B0604030602030204" charset="0"/>
              <a:cs typeface="Ubuntu" panose="020B0604030602030204" charset="0"/>
            </a:endParaRPr>
          </a:p>
          <a:p>
            <a:pPr marL="114300" indent="0">
              <a:buNone/>
            </a:pPr>
            <a:endParaRPr lang="" altLang="en-US">
              <a:latin typeface="Ubuntu" panose="020B0604030602030204" charset="0"/>
              <a:cs typeface="Ubuntu" panose="020B0604030602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Shape 380"/>
          <p:cNvSpPr txBox="1"/>
          <p:nvPr>
            <p:ph type="title"/>
          </p:nvPr>
        </p:nvSpPr>
        <p:spPr>
          <a:xfrm>
            <a:off x="305350" y="13578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Going backwards-</a:t>
            </a:r>
            <a:endParaRPr lang="en-GB">
              <a:latin typeface="Arial" panose="020B0604020202020204" pitchFamily="34" charset="0"/>
            </a:endParaRPr>
          </a:p>
          <a:p>
            <a:pPr marL="0" lvl="0" indent="0">
              <a:spcBef>
                <a:spcPts val="0"/>
              </a:spcBef>
              <a:spcAft>
                <a:spcPts val="0"/>
              </a:spcAft>
              <a:buNone/>
            </a:pPr>
            <a:r>
              <a:rPr lang="en-GB">
                <a:latin typeface="Arial" panose="020B0604020202020204" pitchFamily="34" charset="0"/>
              </a:rPr>
              <a:t>Inferring phylogeny</a:t>
            </a:r>
            <a:endParaRPr>
              <a:latin typeface="Arial" panose="020B0604020202020204" pitchFamily="34" charset="0"/>
            </a:endParaRPr>
          </a:p>
        </p:txBody>
      </p:sp>
      <p:pic>
        <p:nvPicPr>
          <p:cNvPr id="381" name="Shape 381"/>
          <p:cNvPicPr preferRelativeResize="0"/>
          <p:nvPr/>
        </p:nvPicPr>
        <p:blipFill>
          <a:blip r:embed="rId1"/>
          <a:stretch>
            <a:fillRect/>
          </a:stretch>
        </p:blipFill>
        <p:spPr>
          <a:xfrm>
            <a:off x="1101983" y="857250"/>
            <a:ext cx="694003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6256" y="106681"/>
            <a:ext cx="7886712" cy="1325565"/>
          </a:xfrm>
        </p:spPr>
        <p:txBody>
          <a:bodyPr>
            <a:normAutofit/>
          </a:bodyPr>
          <a:p>
            <a:r>
              <a:rPr lang="en-US" altLang="x-none"/>
              <a:t>Tree space </a:t>
            </a:r>
            <a:r>
              <a:rPr lang="" altLang="en-US"/>
              <a:t>is huge!!</a:t>
            </a:r>
            <a:endParaRPr lang="" altLang="en-US"/>
          </a:p>
        </p:txBody>
      </p:sp>
      <p:pic>
        <p:nvPicPr>
          <p:cNvPr id="4" name="Picture 3"/>
          <p:cNvPicPr>
            <a:picLocks noChangeAspect="1"/>
          </p:cNvPicPr>
          <p:nvPr/>
        </p:nvPicPr>
        <p:blipFill>
          <a:blip r:embed="rId1"/>
          <a:stretch>
            <a:fillRect/>
          </a:stretch>
        </p:blipFill>
        <p:spPr>
          <a:xfrm>
            <a:off x="3973830" y="1249680"/>
            <a:ext cx="4916805" cy="55765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1516" y="2445386"/>
            <a:ext cx="7886712" cy="1325565"/>
          </a:xfrm>
        </p:spPr>
        <p:txBody>
          <a:bodyPr>
            <a:normAutofit fontScale="90000"/>
          </a:bodyPr>
          <a:p>
            <a:pPr algn="ctr"/>
            <a:r>
              <a:rPr lang="" altLang="en-US"/>
              <a:t>How can we find the “true” tree?</a:t>
            </a:r>
            <a:br>
              <a:rPr lang="" altLang="en-US"/>
            </a:br>
            <a:r>
              <a:rPr lang="" altLang="en-US"/>
              <a:t>(Is there a true tree?!?)</a:t>
            </a:r>
            <a:endParaRPr lang=""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876" y="466091"/>
            <a:ext cx="7886712" cy="1325565"/>
          </a:xfrm>
        </p:spPr>
        <p:txBody>
          <a:bodyPr>
            <a:normAutofit fontScale="90000"/>
          </a:bodyPr>
          <a:p>
            <a:r>
              <a:rPr lang="x-none" altLang="en-US"/>
              <a:t>History of </a:t>
            </a:r>
            <a:br>
              <a:rPr lang="x-none" altLang="en-US"/>
            </a:br>
            <a:r>
              <a:rPr lang="x-none" altLang="en-US"/>
              <a:t>phylogenetic </a:t>
            </a:r>
            <a:br>
              <a:rPr lang="x-none" altLang="en-US"/>
            </a:br>
            <a:r>
              <a:rPr lang="x-none" altLang="en-US"/>
              <a:t>inference</a:t>
            </a:r>
            <a:endParaRPr lang="x-none" altLang="en-US"/>
          </a:p>
        </p:txBody>
      </p:sp>
      <p:pic>
        <p:nvPicPr>
          <p:cNvPr id="4" name="Picture 3"/>
          <p:cNvPicPr>
            <a:picLocks noChangeAspect="1"/>
          </p:cNvPicPr>
          <p:nvPr/>
        </p:nvPicPr>
        <p:blipFill>
          <a:blip r:embed="rId1"/>
          <a:stretch>
            <a:fillRect/>
          </a:stretch>
        </p:blipFill>
        <p:spPr>
          <a:xfrm>
            <a:off x="4926972" y="68585"/>
            <a:ext cx="4140200" cy="6555740"/>
          </a:xfrm>
          <a:prstGeom prst="rect">
            <a:avLst/>
          </a:prstGeom>
        </p:spPr>
      </p:pic>
      <p:pic>
        <p:nvPicPr>
          <p:cNvPr id="5" name="Picture 4"/>
          <p:cNvPicPr>
            <a:picLocks noChangeAspect="1"/>
          </p:cNvPicPr>
          <p:nvPr/>
        </p:nvPicPr>
        <p:blipFill>
          <a:blip r:embed="rId2"/>
          <a:stretch>
            <a:fillRect/>
          </a:stretch>
        </p:blipFill>
        <p:spPr>
          <a:xfrm>
            <a:off x="530232" y="2209170"/>
            <a:ext cx="4084955" cy="4438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549917" y="316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x-none" altLang="en-US">
                <a:latin typeface="Arial" panose="020B0604020202020204" pitchFamily="34" charset="0"/>
              </a:rPr>
              <a:t>Goals of the course:</a:t>
            </a:r>
            <a:endParaRPr lang="x-none" altLang="en-US">
              <a:latin typeface="Arial" panose="020B0604020202020204" pitchFamily="34" charset="0"/>
            </a:endParaRPr>
          </a:p>
        </p:txBody>
      </p:sp>
      <p:sp>
        <p:nvSpPr>
          <p:cNvPr id="5" name="Content Placeholder 4"/>
          <p:cNvSpPr>
            <a:spLocks noGrp="1"/>
          </p:cNvSpPr>
          <p:nvPr/>
        </p:nvSpPr>
        <p:spPr>
          <a:xfrm>
            <a:off x="732797" y="18097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altLang="en-US">
                <a:latin typeface="Arial" panose="020B0604020202020204" pitchFamily="34" charset="0"/>
              </a:rPr>
              <a:t>1. Learn how to estimate trees</a:t>
            </a:r>
            <a:endParaRPr lang="x-none" altLang="en-US">
              <a:latin typeface="Arial" panose="020B0604020202020204" pitchFamily="34" charset="0"/>
            </a:endParaRPr>
          </a:p>
          <a:p>
            <a:pPr marL="0" indent="0">
              <a:buNone/>
            </a:pPr>
            <a:endParaRPr lang="x-none" altLang="en-US">
              <a:latin typeface="Arial" panose="020B0604020202020204" pitchFamily="34" charset="0"/>
            </a:endParaRPr>
          </a:p>
          <a:p>
            <a:pPr marL="0" indent="0">
              <a:buNone/>
            </a:pPr>
            <a:r>
              <a:rPr lang="x-none" altLang="en-US">
                <a:latin typeface="Arial" panose="020B0604020202020204" pitchFamily="34" charset="0"/>
              </a:rPr>
              <a:t>2. Learn how to use trees</a:t>
            </a:r>
            <a:endParaRPr lang="x-none" altLang="en-US">
              <a:latin typeface="Arial" panose="020B0604020202020204" pitchFamily="34" charset="0"/>
            </a:endParaRPr>
          </a:p>
          <a:p>
            <a:pPr marL="0" indent="0">
              <a:buNone/>
            </a:pPr>
            <a:endParaRPr lang="x-none" altLang="en-US">
              <a:latin typeface="Arial" panose="020B0604020202020204" pitchFamily="34" charset="0"/>
            </a:endParaRPr>
          </a:p>
          <a:p>
            <a:pPr marL="0" indent="0">
              <a:buNone/>
            </a:pPr>
            <a:r>
              <a:rPr lang="x-none" altLang="en-US">
                <a:latin typeface="Arial" panose="020B0604020202020204" pitchFamily="34" charset="0"/>
              </a:rPr>
              <a:t>3. Learn about the big questions in macroevolution</a:t>
            </a:r>
            <a:endParaRPr lang="x-none" altLang="en-US">
              <a:latin typeface="Arial" panose="020B0604020202020204" pitchFamily="34" charset="0"/>
            </a:endParaRPr>
          </a:p>
          <a:p>
            <a:pPr marL="0" indent="0">
              <a:buNone/>
            </a:pPr>
            <a:endParaRPr lang="x-none" altLang="en-US">
              <a:latin typeface="Arial" panose="020B0604020202020204" pitchFamily="34" charset="0"/>
            </a:endParaRPr>
          </a:p>
          <a:p>
            <a:pPr marL="0" indent="0">
              <a:buNone/>
            </a:pPr>
            <a:r>
              <a:rPr lang="x-none" altLang="en-US">
                <a:latin typeface="Arial" panose="020B0604020202020204" pitchFamily="34" charset="0"/>
              </a:rPr>
              <a:t>4. What are your goals? </a:t>
            </a:r>
            <a:endParaRPr lang="x-none" altLang="en-US">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History of phylogenetic inference</a:t>
            </a:r>
            <a:endParaRPr lang="x-none" altLang="en-US"/>
          </a:p>
        </p:txBody>
      </p:sp>
      <p:pic>
        <p:nvPicPr>
          <p:cNvPr id="4" name="Content Placeholder 3"/>
          <p:cNvPicPr>
            <a:picLocks noChangeAspect="1"/>
          </p:cNvPicPr>
          <p:nvPr>
            <p:ph idx="1"/>
          </p:nvPr>
        </p:nvPicPr>
        <p:blipFill>
          <a:blip r:embed="rId1"/>
          <a:stretch>
            <a:fillRect/>
          </a:stretch>
        </p:blipFill>
        <p:spPr>
          <a:xfrm>
            <a:off x="628650" y="2032635"/>
            <a:ext cx="7886700" cy="3937000"/>
          </a:xfrm>
          <a:prstGeom prst="rect">
            <a:avLst/>
          </a:prstGeom>
        </p:spPr>
      </p:pic>
      <p:sp>
        <p:nvSpPr>
          <p:cNvPr id="5" name="Text Box 4"/>
          <p:cNvSpPr txBox="1"/>
          <p:nvPr/>
        </p:nvSpPr>
        <p:spPr>
          <a:xfrm>
            <a:off x="7604760" y="4751070"/>
            <a:ext cx="1750695" cy="640080"/>
          </a:xfrm>
          <a:prstGeom prst="rect">
            <a:avLst/>
          </a:prstGeom>
          <a:noFill/>
        </p:spPr>
        <p:txBody>
          <a:bodyPr wrap="square" rtlCol="0">
            <a:spAutoFit/>
          </a:bodyPr>
          <a:p>
            <a:r>
              <a:rPr lang="x-none" altLang="en-US"/>
              <a:t>Evolutionary Taxonomy</a:t>
            </a:r>
            <a:endParaRPr lang="x-none" altLang="en-US"/>
          </a:p>
        </p:txBody>
      </p:sp>
      <p:sp>
        <p:nvSpPr>
          <p:cNvPr id="6" name="Text Box 5"/>
          <p:cNvSpPr txBox="1"/>
          <p:nvPr/>
        </p:nvSpPr>
        <p:spPr>
          <a:xfrm>
            <a:off x="6294755" y="4925695"/>
            <a:ext cx="1296670" cy="368300"/>
          </a:xfrm>
          <a:prstGeom prst="rect">
            <a:avLst/>
          </a:prstGeom>
          <a:noFill/>
        </p:spPr>
        <p:txBody>
          <a:bodyPr wrap="square" rtlCol="0">
            <a:spAutoFit/>
          </a:bodyPr>
          <a:p>
            <a:r>
              <a:rPr lang="x-none" altLang="en-US"/>
              <a:t>Phenetics</a:t>
            </a:r>
            <a:endParaRPr lang="x-none" altLang="en-US"/>
          </a:p>
        </p:txBody>
      </p:sp>
      <p:sp>
        <p:nvSpPr>
          <p:cNvPr id="7" name="Text Box 6"/>
          <p:cNvSpPr txBox="1"/>
          <p:nvPr/>
        </p:nvSpPr>
        <p:spPr>
          <a:xfrm>
            <a:off x="4920615" y="5135880"/>
            <a:ext cx="1155065" cy="365760"/>
          </a:xfrm>
          <a:prstGeom prst="rect">
            <a:avLst/>
          </a:prstGeom>
          <a:noFill/>
        </p:spPr>
        <p:txBody>
          <a:bodyPr wrap="square" rtlCol="0">
            <a:spAutoFit/>
          </a:bodyPr>
          <a:p>
            <a:r>
              <a:rPr lang="x-none" altLang="en-US"/>
              <a:t>Cladistics</a:t>
            </a:r>
            <a:endParaRPr lang="x-none" altLang="en-US"/>
          </a:p>
        </p:txBody>
      </p:sp>
      <p:sp>
        <p:nvSpPr>
          <p:cNvPr id="8" name="Text Box 7"/>
          <p:cNvSpPr txBox="1"/>
          <p:nvPr/>
        </p:nvSpPr>
        <p:spPr>
          <a:xfrm>
            <a:off x="2606675" y="5483860"/>
            <a:ext cx="2357120" cy="640080"/>
          </a:xfrm>
          <a:prstGeom prst="rect">
            <a:avLst/>
          </a:prstGeom>
          <a:noFill/>
        </p:spPr>
        <p:txBody>
          <a:bodyPr wrap="square" rtlCol="0">
            <a:spAutoFit/>
          </a:bodyPr>
          <a:p>
            <a:r>
              <a:rPr lang="x-none" altLang="en-US"/>
              <a:t>Statistical Phylogenetics</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History of phylogenetic inference:</a:t>
            </a:r>
            <a:br>
              <a:rPr lang="x-none" altLang="en-US"/>
            </a:br>
            <a:r>
              <a:rPr lang="x-none" altLang="en-US"/>
              <a:t>Evolutionary Taxonomy</a:t>
            </a:r>
            <a:endParaRPr lang="x-none" altLang="en-US"/>
          </a:p>
        </p:txBody>
      </p:sp>
      <p:pic>
        <p:nvPicPr>
          <p:cNvPr id="5" name="Content Placeholder 4"/>
          <p:cNvPicPr>
            <a:picLocks noChangeAspect="1"/>
          </p:cNvPicPr>
          <p:nvPr>
            <p:ph idx="1"/>
          </p:nvPr>
        </p:nvPicPr>
        <p:blipFill>
          <a:blip r:embed="rId1"/>
          <a:stretch>
            <a:fillRect/>
          </a:stretch>
        </p:blipFill>
        <p:spPr>
          <a:xfrm>
            <a:off x="5610225" y="2818130"/>
            <a:ext cx="3340735" cy="3630295"/>
          </a:xfrm>
          <a:prstGeom prst="rect">
            <a:avLst/>
          </a:prstGeom>
        </p:spPr>
      </p:pic>
      <p:sp>
        <p:nvSpPr>
          <p:cNvPr id="4" name="Content Placeholder 4"/>
          <p:cNvSpPr>
            <a:spLocks noGrp="1"/>
          </p:cNvSpPr>
          <p:nvPr/>
        </p:nvSpPr>
        <p:spPr>
          <a:xfrm>
            <a:off x="697865" y="1978025"/>
            <a:ext cx="577278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altLang="en-US">
                <a:latin typeface="Arial" panose="020B0604020202020204" pitchFamily="34" charset="0"/>
              </a:rPr>
              <a:t>No objective methodology</a:t>
            </a:r>
            <a:endParaRPr lang="x-none" altLang="en-US">
              <a:latin typeface="Arial" panose="020B0604020202020204" pitchFamily="34" charset="0"/>
            </a:endParaRPr>
          </a:p>
          <a:p>
            <a:pPr marL="0" indent="0">
              <a:buNone/>
            </a:pPr>
            <a:endParaRPr lang="x-none" altLang="en-US">
              <a:latin typeface="Arial" panose="020B0604020202020204" pitchFamily="34" charset="0"/>
            </a:endParaRPr>
          </a:p>
          <a:p>
            <a:pPr marL="0" indent="0">
              <a:buNone/>
            </a:pPr>
            <a:r>
              <a:rPr lang="x-none" altLang="en-US">
                <a:latin typeface="Arial" panose="020B0604020202020204" pitchFamily="34" charset="0"/>
              </a:rPr>
              <a:t>Relies on expert opinion &amp; a lifetime of study</a:t>
            </a:r>
            <a:endParaRPr lang="x-none" altLang="en-US">
              <a:latin typeface="Arial" panose="020B0604020202020204" pitchFamily="34" charset="0"/>
            </a:endParaRPr>
          </a:p>
          <a:p>
            <a:pPr marL="0" indent="0">
              <a:buNone/>
            </a:pPr>
            <a:endParaRPr lang="x-none" altLang="en-US">
              <a:latin typeface="Arial" panose="020B0604020202020204" pitchFamily="34" charset="0"/>
            </a:endParaRPr>
          </a:p>
          <a:p>
            <a:pPr marL="0" indent="0">
              <a:buNone/>
            </a:pPr>
            <a:r>
              <a:rPr lang="x-none" altLang="en-US">
                <a:latin typeface="Arial" panose="020B0604020202020204" pitchFamily="34" charset="0"/>
              </a:rPr>
              <a:t>   </a:t>
            </a:r>
            <a:endParaRPr lang="x-none" altLang="en-US">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History of phylogenetic inference:</a:t>
            </a:r>
            <a:br>
              <a:rPr lang="x-none" altLang="en-US"/>
            </a:br>
            <a:r>
              <a:rPr lang="x-none" altLang="en-US"/>
              <a:t>Phenetics</a:t>
            </a:r>
            <a:endParaRPr lang="x-none" altLang="en-US"/>
          </a:p>
        </p:txBody>
      </p:sp>
      <p:sp>
        <p:nvSpPr>
          <p:cNvPr id="3" name="Content Placeholder 2"/>
          <p:cNvSpPr>
            <a:spLocks noGrp="1"/>
          </p:cNvSpPr>
          <p:nvPr>
            <p:ph idx="1"/>
          </p:nvPr>
        </p:nvSpPr>
        <p:spPr>
          <a:xfrm>
            <a:off x="628650" y="1826895"/>
            <a:ext cx="7689850" cy="4351655"/>
          </a:xfrm>
        </p:spPr>
        <p:txBody>
          <a:bodyPr>
            <a:normAutofit fontScale="90000"/>
          </a:bodyPr>
          <a:p>
            <a:pPr marL="0" indent="0">
              <a:buNone/>
            </a:pPr>
            <a:r>
              <a:rPr lang="x-none" altLang="en-US"/>
              <a:t>Numerical Taxonomy &amp; distance methods - measure overall similarity</a:t>
            </a:r>
            <a:endParaRPr lang="x-none" altLang="en-US"/>
          </a:p>
          <a:p>
            <a:pPr marL="0" indent="0">
              <a:buNone/>
            </a:pPr>
            <a:endParaRPr lang="x-none" altLang="en-US"/>
          </a:p>
          <a:p>
            <a:pPr marL="0" indent="0">
              <a:buNone/>
            </a:pPr>
            <a:r>
              <a:rPr lang="x-none" altLang="en-US"/>
              <a:t>How do you measure similarity? </a:t>
            </a:r>
            <a:endParaRPr lang="x-none" altLang="en-US"/>
          </a:p>
          <a:p>
            <a:pPr marL="0" indent="0">
              <a:buNone/>
            </a:pPr>
            <a:endParaRPr lang="x-none" altLang="en-US"/>
          </a:p>
          <a:p>
            <a:pPr marL="0" indent="0">
              <a:buNone/>
            </a:pPr>
            <a:r>
              <a:rPr lang="x-none" altLang="en-US"/>
              <a:t>What are the drawbacks of this approach? </a:t>
            </a:r>
            <a:endParaRPr lang="x-none" altLang="en-US"/>
          </a:p>
          <a:p>
            <a:pPr marL="0" indent="0">
              <a:buNone/>
            </a:pPr>
            <a:endParaRPr lang="x-none" altLang="en-US"/>
          </a:p>
          <a:p>
            <a:pPr marL="0" indent="0">
              <a:buNone/>
            </a:pPr>
            <a:r>
              <a:rPr lang="x-none" altLang="en-US"/>
              <a:t>Sokal, Sneath &amp; Rohlf (1960's) argued phenetics provided much needed reproducibility </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pic>
        <p:nvPicPr>
          <p:cNvPr id="386" name="Shape 386"/>
          <p:cNvPicPr preferRelativeResize="0"/>
          <p:nvPr/>
        </p:nvPicPr>
        <p:blipFill>
          <a:blip r:embed="rId1"/>
          <a:stretch>
            <a:fillRect/>
          </a:stretch>
        </p:blipFill>
        <p:spPr>
          <a:xfrm>
            <a:off x="495775" y="887575"/>
            <a:ext cx="8252002" cy="497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 altLang="en-US">
                <a:latin typeface="Ubuntu" panose="020B0604030602030204" charset="0"/>
                <a:cs typeface="Ubuntu" panose="020B0604030602030204" charset="0"/>
              </a:rPr>
              <a:t>Next time: Parsimony &amp; Cladistics</a:t>
            </a:r>
            <a:endParaRPr lang="" altLang="en-US">
              <a:latin typeface="Ubuntu" panose="020B0604030602030204" charset="0"/>
              <a:cs typeface="Ubuntu" panose="020B0604030602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normAutofit fontScale="90000"/>
          </a:bodyPr>
          <a:p>
            <a:r>
              <a:rPr lang="x-none" altLang="en-US"/>
              <a:t>History of phylogenetic inference: Cladistics</a:t>
            </a:r>
            <a:endParaRPr lang="x-none" altLang="en-US"/>
          </a:p>
        </p:txBody>
      </p:sp>
      <p:sp>
        <p:nvSpPr>
          <p:cNvPr id="3" name="Content Placeholder 2"/>
          <p:cNvSpPr>
            <a:spLocks noGrp="1"/>
          </p:cNvSpPr>
          <p:nvPr>
            <p:ph idx="1"/>
          </p:nvPr>
        </p:nvSpPr>
        <p:spPr>
          <a:xfrm>
            <a:off x="629285" y="1826260"/>
            <a:ext cx="5517515" cy="4351655"/>
          </a:xfrm>
        </p:spPr>
        <p:txBody>
          <a:bodyPr>
            <a:normAutofit fontScale="90000" lnSpcReduction="10000"/>
          </a:bodyPr>
          <a:p>
            <a:pPr marL="0" indent="0">
              <a:buNone/>
            </a:pPr>
            <a:r>
              <a:rPr lang="x-none" altLang="en-US"/>
              <a:t>"Phylogenetic systematics" </a:t>
            </a:r>
            <a:endParaRPr lang="x-none" altLang="en-US"/>
          </a:p>
          <a:p>
            <a:pPr marL="0" indent="0">
              <a:buNone/>
            </a:pPr>
            <a:endParaRPr lang="x-none" altLang="en-US"/>
          </a:p>
          <a:p>
            <a:pPr marL="0" indent="0">
              <a:buNone/>
            </a:pPr>
            <a:r>
              <a:rPr lang="x-none" altLang="en-US"/>
              <a:t>Argued that grouping should not be based on</a:t>
            </a:r>
            <a:r>
              <a:rPr lang="x-none" altLang="en-US" i="1"/>
              <a:t> overall  </a:t>
            </a:r>
            <a:r>
              <a:rPr lang="x-none" altLang="en-US"/>
              <a:t>trait similarity, but only on </a:t>
            </a:r>
            <a:r>
              <a:rPr lang="x-none" altLang="en-US" i="1"/>
              <a:t>shared derived traits </a:t>
            </a:r>
            <a:r>
              <a:rPr lang="x-none" altLang="en-US"/>
              <a:t>(</a:t>
            </a:r>
            <a:r>
              <a:rPr lang="x-none" altLang="en-US" i="1"/>
              <a:t>synapomorphies</a:t>
            </a:r>
            <a:r>
              <a:rPr lang="x-none" altLang="en-US"/>
              <a:t>)</a:t>
            </a:r>
            <a:endParaRPr lang="x-none" altLang="en-US"/>
          </a:p>
          <a:p>
            <a:pPr marL="0" indent="0">
              <a:buNone/>
            </a:pPr>
            <a:endParaRPr lang="x-none" altLang="en-US"/>
          </a:p>
          <a:p>
            <a:pPr marL="0" indent="0">
              <a:buNone/>
            </a:pPr>
            <a:r>
              <a:rPr lang="x-none" altLang="en-US"/>
              <a:t>Taxonomy based on </a:t>
            </a:r>
            <a:r>
              <a:rPr lang="x-none" altLang="en-US" i="1"/>
              <a:t>monophyly</a:t>
            </a:r>
            <a:endParaRPr lang="x-none" altLang="en-US" i="1"/>
          </a:p>
          <a:p>
            <a:pPr marL="0" indent="0">
              <a:buNone/>
            </a:pPr>
            <a:endParaRPr lang="x-none" altLang="en-US" i="1"/>
          </a:p>
          <a:p>
            <a:pPr marL="0" indent="0">
              <a:buNone/>
            </a:pPr>
            <a:r>
              <a:rPr lang="x-none" altLang="en-US"/>
              <a:t>Parsimony &amp; Occam's Razor- The simplest explanation is probably the correct one</a:t>
            </a:r>
            <a:endParaRPr lang="x-none" altLang="en-US"/>
          </a:p>
          <a:p>
            <a:pPr marL="0" indent="0">
              <a:buNone/>
            </a:pPr>
            <a:endParaRPr lang="x-none" altLang="en-US"/>
          </a:p>
          <a:p>
            <a:pPr marL="0" indent="0">
              <a:buNone/>
            </a:pPr>
            <a:endParaRPr lang="x-none" altLang="en-US"/>
          </a:p>
        </p:txBody>
      </p:sp>
      <p:pic>
        <p:nvPicPr>
          <p:cNvPr id="4" name="Picture 3"/>
          <p:cNvPicPr>
            <a:picLocks noChangeAspect="1"/>
          </p:cNvPicPr>
          <p:nvPr/>
        </p:nvPicPr>
        <p:blipFill>
          <a:blip r:embed="rId1"/>
          <a:stretch>
            <a:fillRect/>
          </a:stretch>
        </p:blipFill>
        <p:spPr>
          <a:xfrm>
            <a:off x="6703695" y="1455420"/>
            <a:ext cx="1772285" cy="2303780"/>
          </a:xfrm>
          <a:prstGeom prst="rect">
            <a:avLst/>
          </a:prstGeom>
        </p:spPr>
      </p:pic>
      <p:sp>
        <p:nvSpPr>
          <p:cNvPr id="5" name="Text Box 4"/>
          <p:cNvSpPr txBox="1"/>
          <p:nvPr/>
        </p:nvSpPr>
        <p:spPr>
          <a:xfrm>
            <a:off x="6590030" y="3839210"/>
            <a:ext cx="2000250" cy="365760"/>
          </a:xfrm>
          <a:prstGeom prst="rect">
            <a:avLst/>
          </a:prstGeom>
          <a:noFill/>
        </p:spPr>
        <p:txBody>
          <a:bodyPr wrap="square" rtlCol="0">
            <a:spAutoFit/>
          </a:bodyPr>
          <a:p>
            <a:r>
              <a:rPr lang="x-none" altLang="en-US"/>
              <a:t>Willi Hennig (1966)</a:t>
            </a:r>
            <a:endParaRPr lang="x-none"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401" name="Shape 401"/>
        <p:cNvGrpSpPr/>
        <p:nvPr/>
      </p:nvGrpSpPr>
      <p:grpSpPr>
        <a:xfrm>
          <a:off x="0" y="0"/>
          <a:ext cx="0" cy="0"/>
          <a:chOff x="0" y="0"/>
          <a:chExt cx="0" cy="0"/>
        </a:xfrm>
      </p:grpSpPr>
      <p:sp>
        <p:nvSpPr>
          <p:cNvPr id="402" name="Shape 402"/>
          <p:cNvSpPr txBox="1"/>
          <p:nvPr>
            <p:ph type="title"/>
          </p:nvPr>
        </p:nvSpPr>
        <p:spPr>
          <a:xfrm>
            <a:off x="311700" y="2958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What’s the phylogenetic relationship?</a:t>
            </a:r>
            <a:endParaRPr lang="en-GB">
              <a:latin typeface="Arial" panose="020B0604020202020204" pitchFamily="34" charset="0"/>
            </a:endParaRPr>
          </a:p>
        </p:txBody>
      </p:sp>
      <p:pic>
        <p:nvPicPr>
          <p:cNvPr id="404" name="Shape 404"/>
          <p:cNvPicPr preferRelativeResize="0"/>
          <p:nvPr/>
        </p:nvPicPr>
        <p:blipFill>
          <a:blip r:embed="rId1"/>
          <a:stretch>
            <a:fillRect/>
          </a:stretch>
        </p:blipFill>
        <p:spPr>
          <a:xfrm>
            <a:off x="791350" y="2288798"/>
            <a:ext cx="7743050" cy="1667750"/>
          </a:xfrm>
          <a:prstGeom prst="rect">
            <a:avLst/>
          </a:prstGeom>
          <a:noFill/>
          <a:ln>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408" name="Shape 408"/>
        <p:cNvGrpSpPr/>
        <p:nvPr/>
      </p:nvGrpSpPr>
      <p:grpSpPr>
        <a:xfrm>
          <a:off x="0" y="0"/>
          <a:ext cx="0" cy="0"/>
          <a:chOff x="0" y="0"/>
          <a:chExt cx="0" cy="0"/>
        </a:xfrm>
      </p:grpSpPr>
      <p:pic>
        <p:nvPicPr>
          <p:cNvPr id="409" name="Shape 409"/>
          <p:cNvPicPr preferRelativeResize="0"/>
          <p:nvPr/>
        </p:nvPicPr>
        <p:blipFill>
          <a:blip r:embed="rId1"/>
          <a:stretch>
            <a:fillRect/>
          </a:stretch>
        </p:blipFill>
        <p:spPr>
          <a:xfrm>
            <a:off x="1600200" y="2027375"/>
            <a:ext cx="6141951" cy="3973376"/>
          </a:xfrm>
          <a:prstGeom prst="rect">
            <a:avLst/>
          </a:prstGeom>
          <a:noFill/>
          <a:ln>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413" name="Shape 413"/>
        <p:cNvGrpSpPr/>
        <p:nvPr/>
      </p:nvGrpSpPr>
      <p:grpSpPr>
        <a:xfrm>
          <a:off x="0" y="0"/>
          <a:ext cx="0" cy="0"/>
          <a:chOff x="0" y="0"/>
          <a:chExt cx="0" cy="0"/>
        </a:xfrm>
      </p:grpSpPr>
      <p:sp>
        <p:nvSpPr>
          <p:cNvPr id="414" name="Shape 414"/>
          <p:cNvSpPr txBox="1"/>
          <p:nvPr>
            <p:ph type="title"/>
          </p:nvPr>
        </p:nvSpPr>
        <p:spPr>
          <a:xfrm>
            <a:off x="162475" y="24881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Parsimony</a:t>
            </a:r>
            <a:endParaRPr lang="en-GB">
              <a:latin typeface="Arial" panose="020B0604020202020204" pitchFamily="34" charset="0"/>
            </a:endParaRPr>
          </a:p>
        </p:txBody>
      </p:sp>
      <p:sp>
        <p:nvSpPr>
          <p:cNvPr id="415" name="Shape 415"/>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p>
        </p:txBody>
      </p:sp>
      <p:pic>
        <p:nvPicPr>
          <p:cNvPr id="416" name="Shape 416"/>
          <p:cNvPicPr preferRelativeResize="0"/>
          <p:nvPr/>
        </p:nvPicPr>
        <p:blipFill>
          <a:blip r:embed="rId1"/>
          <a:stretch>
            <a:fillRect/>
          </a:stretch>
        </p:blipFill>
        <p:spPr>
          <a:xfrm>
            <a:off x="1592300" y="2009725"/>
            <a:ext cx="6180275" cy="3998175"/>
          </a:xfrm>
          <a:prstGeom prst="rect">
            <a:avLst/>
          </a:prstGeom>
          <a:noFill/>
          <a:ln>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420" name="Shape 420"/>
        <p:cNvGrpSpPr/>
        <p:nvPr/>
      </p:nvGrpSpPr>
      <p:grpSpPr>
        <a:xfrm>
          <a:off x="0" y="0"/>
          <a:ext cx="0" cy="0"/>
          <a:chOff x="0" y="0"/>
          <a:chExt cx="0" cy="0"/>
        </a:xfrm>
      </p:grpSpPr>
      <p:pic>
        <p:nvPicPr>
          <p:cNvPr id="423" name="Shape 423"/>
          <p:cNvPicPr preferRelativeResize="0"/>
          <p:nvPr/>
        </p:nvPicPr>
        <p:blipFill>
          <a:blip r:embed="rId1"/>
          <a:stretch>
            <a:fillRect/>
          </a:stretch>
        </p:blipFill>
        <p:spPr>
          <a:xfrm>
            <a:off x="1579238" y="2009725"/>
            <a:ext cx="6487211" cy="3991024"/>
          </a:xfrm>
          <a:prstGeom prst="rect">
            <a:avLst/>
          </a:prstGeom>
          <a:noFill/>
          <a:ln>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Syllabus</a:t>
            </a:r>
            <a:endParaRPr lang="en-US" altLang="en-US"/>
          </a:p>
        </p:txBody>
      </p:sp>
      <p:sp>
        <p:nvSpPr>
          <p:cNvPr id="3" name="Content Placeholder 2"/>
          <p:cNvSpPr>
            <a:spLocks noGrp="1"/>
          </p:cNvSpPr>
          <p:nvPr>
            <p:ph idx="1"/>
          </p:nvPr>
        </p:nvSpPr>
        <p:spPr/>
        <p:txBody>
          <a:bodyPr/>
          <a:p>
            <a:pPr marL="0" indent="0">
              <a:buNone/>
            </a:pPr>
            <a:r>
              <a:rPr lang="" altLang="en-US"/>
              <a:t>Subject to change</a:t>
            </a:r>
            <a:endParaRPr lang=""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427" name="Shape 427"/>
        <p:cNvGrpSpPr/>
        <p:nvPr/>
      </p:nvGrpSpPr>
      <p:grpSpPr>
        <a:xfrm>
          <a:off x="0" y="0"/>
          <a:ext cx="0" cy="0"/>
          <a:chOff x="0" y="0"/>
          <a:chExt cx="0" cy="0"/>
        </a:xfrm>
      </p:grpSpPr>
      <p:sp>
        <p:nvSpPr>
          <p:cNvPr id="428" name="Shape 428"/>
          <p:cNvSpPr txBox="1"/>
          <p:nvPr>
            <p:ph type="title"/>
          </p:nvPr>
        </p:nvSpPr>
        <p:spPr>
          <a:xfrm>
            <a:off x="252010" y="29008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Derived Character</a:t>
            </a:r>
            <a:r>
              <a:rPr lang="x-none" altLang="en-GB">
                <a:latin typeface="Arial" panose="020B0604020202020204" pitchFamily="34" charset="0"/>
              </a:rPr>
              <a:t>s = Apomorphies</a:t>
            </a:r>
            <a:endParaRPr lang="x-none" altLang="en-GB">
              <a:latin typeface="Arial" panose="020B0604020202020204" pitchFamily="34" charset="0"/>
            </a:endParaRPr>
          </a:p>
        </p:txBody>
      </p:sp>
      <p:sp>
        <p:nvSpPr>
          <p:cNvPr id="429" name="Shape 429"/>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p>
        </p:txBody>
      </p:sp>
      <p:pic>
        <p:nvPicPr>
          <p:cNvPr id="430" name="Shape 430"/>
          <p:cNvPicPr preferRelativeResize="0"/>
          <p:nvPr/>
        </p:nvPicPr>
        <p:blipFill>
          <a:blip r:embed="rId1"/>
          <a:stretch>
            <a:fillRect/>
          </a:stretch>
        </p:blipFill>
        <p:spPr>
          <a:xfrm>
            <a:off x="1550821" y="2009725"/>
            <a:ext cx="6781405" cy="3991024"/>
          </a:xfrm>
          <a:prstGeom prst="rect">
            <a:avLst/>
          </a:prstGeom>
          <a:noFill/>
          <a:ln>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434" name="Shape 434"/>
        <p:cNvGrpSpPr/>
        <p:nvPr/>
      </p:nvGrpSpPr>
      <p:grpSpPr>
        <a:xfrm>
          <a:off x="0" y="0"/>
          <a:ext cx="0" cy="0"/>
          <a:chOff x="0" y="0"/>
          <a:chExt cx="0" cy="0"/>
        </a:xfrm>
      </p:grpSpPr>
      <p:sp>
        <p:nvSpPr>
          <p:cNvPr id="435" name="Shape 435"/>
          <p:cNvSpPr txBox="1"/>
          <p:nvPr>
            <p:ph type="title"/>
          </p:nvPr>
        </p:nvSpPr>
        <p:spPr>
          <a:xfrm>
            <a:off x="293920" y="26659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Shared derived characters </a:t>
            </a:r>
            <a:r>
              <a:rPr lang="x-none" altLang="en-GB">
                <a:latin typeface="Arial" panose="020B0604020202020204" pitchFamily="34" charset="0"/>
              </a:rPr>
              <a:t>= Synapomorphies</a:t>
            </a:r>
            <a:endParaRPr lang="x-none" altLang="en-GB">
              <a:latin typeface="Arial" panose="020B0604020202020204" pitchFamily="34" charset="0"/>
            </a:endParaRPr>
          </a:p>
        </p:txBody>
      </p:sp>
      <p:sp>
        <p:nvSpPr>
          <p:cNvPr id="436" name="Shape 436"/>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p>
        </p:txBody>
      </p:sp>
      <p:pic>
        <p:nvPicPr>
          <p:cNvPr id="437" name="Shape 437"/>
          <p:cNvPicPr preferRelativeResize="0"/>
          <p:nvPr/>
        </p:nvPicPr>
        <p:blipFill>
          <a:blip r:embed="rId1"/>
          <a:stretch>
            <a:fillRect/>
          </a:stretch>
        </p:blipFill>
        <p:spPr>
          <a:xfrm>
            <a:off x="1550821" y="2009725"/>
            <a:ext cx="6781405" cy="3991024"/>
          </a:xfrm>
          <a:prstGeom prst="rect">
            <a:avLst/>
          </a:prstGeom>
          <a:noFill/>
          <a:ln>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441" name="Shape 441"/>
        <p:cNvGrpSpPr/>
        <p:nvPr/>
      </p:nvGrpSpPr>
      <p:grpSpPr>
        <a:xfrm>
          <a:off x="0" y="0"/>
          <a:ext cx="0" cy="0"/>
          <a:chOff x="0" y="0"/>
          <a:chExt cx="0" cy="0"/>
        </a:xfrm>
      </p:grpSpPr>
      <p:sp>
        <p:nvSpPr>
          <p:cNvPr id="442" name="Shape 442"/>
          <p:cNvSpPr txBox="1"/>
          <p:nvPr>
            <p:ph type="title"/>
          </p:nvPr>
        </p:nvSpPr>
        <p:spPr>
          <a:xfrm>
            <a:off x="311700" y="21833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Arial" panose="020B0604020202020204" pitchFamily="34" charset="0"/>
              </a:rPr>
              <a:t>Shared ancestral characters </a:t>
            </a:r>
            <a:r>
              <a:rPr lang="x-none" altLang="en-GB">
                <a:latin typeface="Arial" panose="020B0604020202020204" pitchFamily="34" charset="0"/>
              </a:rPr>
              <a:t>= Symplesiomorphies</a:t>
            </a:r>
            <a:endParaRPr lang="x-none" altLang="en-GB">
              <a:latin typeface="Arial" panose="020B0604020202020204" pitchFamily="34" charset="0"/>
            </a:endParaRPr>
          </a:p>
        </p:txBody>
      </p:sp>
      <p:sp>
        <p:nvSpPr>
          <p:cNvPr id="443" name="Shape 443"/>
          <p:cNvSpPr txBox="1"/>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p>
        </p:txBody>
      </p:sp>
      <p:pic>
        <p:nvPicPr>
          <p:cNvPr id="444" name="Shape 444"/>
          <p:cNvPicPr preferRelativeResize="0"/>
          <p:nvPr/>
        </p:nvPicPr>
        <p:blipFill>
          <a:blip r:embed="rId1"/>
          <a:stretch>
            <a:fillRect/>
          </a:stretch>
        </p:blipFill>
        <p:spPr>
          <a:xfrm>
            <a:off x="1566627" y="2009725"/>
            <a:ext cx="6736927" cy="3991025"/>
          </a:xfrm>
          <a:prstGeom prst="rect">
            <a:avLst/>
          </a:prstGeom>
          <a:noFill/>
          <a:ln>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p:txBody>
          <a:bodyPr>
            <a:normAutofit fontScale="90000"/>
          </a:bodyPr>
          <a:p>
            <a:r>
              <a:rPr lang="x-none" altLang="en-US">
                <a:latin typeface="Arial" panose="020B0604020202020204" pitchFamily="34" charset="0"/>
              </a:rPr>
              <a:t>Conflict = Homoplasy</a:t>
            </a:r>
            <a:endParaRPr lang="x-none" altLang="en-US">
              <a:latin typeface="Arial" panose="020B0604020202020204" pitchFamily="34" charset="0"/>
            </a:endParaRPr>
          </a:p>
        </p:txBody>
      </p:sp>
      <p:pic>
        <p:nvPicPr>
          <p:cNvPr id="4" name="Picture 3"/>
          <p:cNvPicPr>
            <a:picLocks noChangeAspect="1"/>
          </p:cNvPicPr>
          <p:nvPr/>
        </p:nvPicPr>
        <p:blipFill>
          <a:blip r:embed="rId1"/>
          <a:stretch>
            <a:fillRect/>
          </a:stretch>
        </p:blipFill>
        <p:spPr>
          <a:xfrm>
            <a:off x="246380" y="1386205"/>
            <a:ext cx="8643620" cy="53213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a:xfrm>
            <a:off x="311700" y="146327"/>
            <a:ext cx="8520600" cy="763600"/>
          </a:xfrm>
        </p:spPr>
        <p:txBody>
          <a:bodyPr>
            <a:normAutofit fontScale="90000"/>
          </a:bodyPr>
          <a:p>
            <a:r>
              <a:rPr lang="x-none" altLang="en-US">
                <a:latin typeface="Arial" panose="020B0604020202020204" pitchFamily="34" charset="0"/>
              </a:rPr>
              <a:t>Parsimony informative vs. uninformative</a:t>
            </a:r>
            <a:endParaRPr lang="x-none" altLang="en-US">
              <a:latin typeface="Arial" panose="020B0604020202020204" pitchFamily="34" charset="0"/>
            </a:endParaRPr>
          </a:p>
        </p:txBody>
      </p:sp>
      <p:sp>
        <p:nvSpPr>
          <p:cNvPr id="3" name="Text Placeholder 2"/>
          <p:cNvSpPr/>
          <p:nvPr>
            <p:ph type="body" idx="1"/>
          </p:nvPr>
        </p:nvSpPr>
        <p:spPr/>
        <p:txBody>
          <a:bodyPr/>
          <a:p>
            <a:r>
              <a:rPr lang="en-US" altLang="en-US"/>
              <a:t>Must have at least 2 taxa with shared traits in 2 different states. </a:t>
            </a:r>
            <a:endParaRPr lang="en-US" altLang="en-US"/>
          </a:p>
        </p:txBody>
      </p:sp>
      <p:pic>
        <p:nvPicPr>
          <p:cNvPr id="4" name="Picture 3"/>
          <p:cNvPicPr>
            <a:picLocks noChangeAspect="1"/>
          </p:cNvPicPr>
          <p:nvPr/>
        </p:nvPicPr>
        <p:blipFill>
          <a:blip r:embed="rId1"/>
          <a:stretch>
            <a:fillRect/>
          </a:stretch>
        </p:blipFill>
        <p:spPr>
          <a:xfrm>
            <a:off x="1316355" y="3098165"/>
            <a:ext cx="6264275" cy="356362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a:xfrm>
            <a:off x="311700" y="283487"/>
            <a:ext cx="8520600" cy="763600"/>
          </a:xfrm>
        </p:spPr>
        <p:txBody>
          <a:bodyPr>
            <a:normAutofit fontScale="90000"/>
          </a:bodyPr>
          <a:p>
            <a:r>
              <a:rPr lang="x-none" altLang="en-US">
                <a:latin typeface="Arial" panose="020B0604020202020204" pitchFamily="34" charset="0"/>
              </a:rPr>
              <a:t>History of phylogenetic inference: Statistical phylogenetics</a:t>
            </a:r>
            <a:endParaRPr lang="x-none" altLang="en-US">
              <a:latin typeface="Arial" panose="020B0604020202020204" pitchFamily="34" charset="0"/>
            </a:endParaRPr>
          </a:p>
        </p:txBody>
      </p:sp>
      <p:sp>
        <p:nvSpPr>
          <p:cNvPr id="3" name="Text Placeholder 2"/>
          <p:cNvSpPr/>
          <p:nvPr>
            <p:ph type="body" idx="1"/>
          </p:nvPr>
        </p:nvSpPr>
        <p:spPr>
          <a:xfrm>
            <a:off x="312420" y="1959610"/>
            <a:ext cx="5645785" cy="4555490"/>
          </a:xfrm>
        </p:spPr>
        <p:txBody>
          <a:bodyPr>
            <a:normAutofit lnSpcReduction="20000"/>
          </a:bodyPr>
          <a:p>
            <a:pPr marL="114300" indent="0">
              <a:buNone/>
            </a:pPr>
            <a:r>
              <a:rPr lang="x-none" altLang="en-US"/>
              <a:t>Luca Cavalli-Sforza, Anthony Edwards and later, Joseph Felsenstein</a:t>
            </a:r>
            <a:endParaRPr lang="x-none" altLang="en-US"/>
          </a:p>
          <a:p>
            <a:pPr marL="114300" indent="0">
              <a:buNone/>
            </a:pPr>
            <a:endParaRPr lang="x-none" altLang="en-US"/>
          </a:p>
          <a:p>
            <a:pPr marL="114300" indent="0">
              <a:buNone/>
            </a:pPr>
            <a:r>
              <a:rPr lang="x-none" altLang="en-US"/>
              <a:t>Probabilistic models of trait evolution</a:t>
            </a:r>
            <a:endParaRPr lang="x-none" altLang="en-US"/>
          </a:p>
          <a:p>
            <a:pPr marL="114300" indent="0">
              <a:buNone/>
            </a:pPr>
            <a:endParaRPr lang="x-none" altLang="en-US"/>
          </a:p>
          <a:p>
            <a:pPr marL="114300" indent="0">
              <a:buNone/>
            </a:pPr>
            <a:r>
              <a:rPr lang="x-none" altLang="en-US"/>
              <a:t>Showed statistical issues with parsimony, e.g. "the Felsenstein zone"</a:t>
            </a:r>
            <a:endParaRPr lang="x-none" altLang="en-US"/>
          </a:p>
          <a:p>
            <a:pPr marL="114300" indent="0">
              <a:buNone/>
            </a:pPr>
            <a:endParaRPr lang="x-none" altLang="en-US"/>
          </a:p>
          <a:p>
            <a:pPr marL="114300" indent="0">
              <a:buNone/>
            </a:pPr>
            <a:r>
              <a:rPr lang="x-none" altLang="en-US"/>
              <a:t>Maximum Likelihood &amp; Bayesian inference</a:t>
            </a:r>
            <a:endParaRPr lang="x-none" altLang="en-US"/>
          </a:p>
          <a:p>
            <a:pPr marL="114300" indent="0">
              <a:buNone/>
            </a:pPr>
            <a:endParaRPr lang="x-none" altLang="en-US"/>
          </a:p>
          <a:p>
            <a:pPr marL="114300" indent="0">
              <a:buNone/>
            </a:pPr>
            <a:endParaRPr lang="x-none" altLang="en-US"/>
          </a:p>
          <a:p>
            <a:pPr marL="114300" indent="0">
              <a:buNone/>
            </a:pPr>
            <a:endParaRPr lang="x-none" altLang="en-US"/>
          </a:p>
          <a:p>
            <a:pPr marL="114300" indent="0">
              <a:buNone/>
            </a:pPr>
            <a:endParaRPr lang="x-none" altLang="en-US"/>
          </a:p>
          <a:p>
            <a:pPr marL="114300" indent="0">
              <a:buNone/>
            </a:pPr>
            <a:endParaRPr lang="x-none" altLang="en-US"/>
          </a:p>
          <a:p>
            <a:pPr marL="114300" indent="0">
              <a:buNone/>
            </a:pPr>
            <a:endParaRPr lang="x-none" altLang="en-US"/>
          </a:p>
        </p:txBody>
      </p:sp>
      <p:pic>
        <p:nvPicPr>
          <p:cNvPr id="5" name="Picture 4"/>
          <p:cNvPicPr>
            <a:picLocks noChangeAspect="1"/>
          </p:cNvPicPr>
          <p:nvPr/>
        </p:nvPicPr>
        <p:blipFill>
          <a:blip r:embed="rId1"/>
          <a:stretch>
            <a:fillRect/>
          </a:stretch>
        </p:blipFill>
        <p:spPr>
          <a:xfrm>
            <a:off x="6179185" y="1468120"/>
            <a:ext cx="2668270" cy="3234055"/>
          </a:xfrm>
          <a:prstGeom prst="rect">
            <a:avLst/>
          </a:prstGeom>
        </p:spPr>
      </p:pic>
      <p:sp>
        <p:nvSpPr>
          <p:cNvPr id="6" name="Text Box 5"/>
          <p:cNvSpPr txBox="1"/>
          <p:nvPr/>
        </p:nvSpPr>
        <p:spPr>
          <a:xfrm>
            <a:off x="6816090" y="4785360"/>
            <a:ext cx="2000250" cy="365760"/>
          </a:xfrm>
          <a:prstGeom prst="rect">
            <a:avLst/>
          </a:prstGeom>
          <a:noFill/>
        </p:spPr>
        <p:txBody>
          <a:bodyPr wrap="square" rtlCol="0">
            <a:spAutoFit/>
          </a:bodyPr>
          <a:p>
            <a:r>
              <a:rPr lang="x-none" altLang="en-US"/>
              <a:t>Joe Felsenstein</a:t>
            </a:r>
            <a:endParaRPr lang="x-none"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a:xfrm>
            <a:off x="220895" y="242212"/>
            <a:ext cx="8520600" cy="763600"/>
          </a:xfrm>
        </p:spPr>
        <p:txBody>
          <a:bodyPr>
            <a:normAutofit fontScale="90000"/>
          </a:bodyPr>
          <a:p>
            <a:pPr algn="ctr"/>
            <a:r>
              <a:rPr lang="x-none" altLang="en-US">
                <a:latin typeface="Arial" panose="020B0604020202020204" pitchFamily="34" charset="0"/>
              </a:rPr>
              <a:t>The Felsenstein Zone &amp; </a:t>
            </a:r>
            <a:br>
              <a:rPr lang="x-none" altLang="en-US">
                <a:latin typeface="Arial" panose="020B0604020202020204" pitchFamily="34" charset="0"/>
              </a:rPr>
            </a:br>
            <a:r>
              <a:rPr lang="x-none" altLang="en-US">
                <a:latin typeface="Arial" panose="020B0604020202020204" pitchFamily="34" charset="0"/>
              </a:rPr>
              <a:t>"Long-branch attraction"</a:t>
            </a:r>
            <a:endParaRPr lang="x-none" altLang="en-US">
              <a:latin typeface="Arial" panose="020B0604020202020204" pitchFamily="34" charset="0"/>
            </a:endParaRPr>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rcRect t="11310" r="4199" b="45266"/>
          <a:stretch>
            <a:fillRect/>
          </a:stretch>
        </p:blipFill>
        <p:spPr>
          <a:xfrm>
            <a:off x="160020" y="1644015"/>
            <a:ext cx="9686290" cy="3293110"/>
          </a:xfrm>
          <a:prstGeom prst="rect">
            <a:avLst/>
          </a:prstGeom>
        </p:spPr>
      </p:pic>
      <p:sp>
        <p:nvSpPr>
          <p:cNvPr id="7" name="Title 1"/>
          <p:cNvSpPr/>
          <p:nvPr/>
        </p:nvSpPr>
        <p:spPr>
          <a:xfrm>
            <a:off x="314240" y="5181242"/>
            <a:ext cx="8520600" cy="763600"/>
          </a:xfrm>
          <a:prstGeom prst="rect">
            <a:avLst/>
          </a:prstGeom>
        </p:spPr>
        <p:txBody>
          <a:bodyPr vert="horz" wrap="square" lIns="91425" tIns="91425" rIns="91425" bIns="91425" rtlCol="0" anchor="t" anchorCtr="0"/>
          <a:lstStyle>
            <a:lvl1pPr lvl="0" algn="l" defTabSz="914400" rtl="0" eaLnBrk="1" latinLnBrk="0" hangingPunct="1">
              <a:lnSpc>
                <a:spcPct val="90000"/>
              </a:lnSpc>
              <a:spcBef>
                <a:spcPts val="0"/>
              </a:spcBef>
              <a:spcAft>
                <a:spcPts val="0"/>
              </a:spcAft>
              <a:buSzPts val="2800"/>
              <a:buNone/>
              <a:defRPr sz="4400" kern="1200">
                <a:solidFill>
                  <a:schemeClr val="tx1"/>
                </a:solidFill>
                <a:latin typeface="Arial Black" panose="020B0A04020102020204" charset="0"/>
                <a:ea typeface="+mj-ea"/>
                <a:cs typeface="+mj-cs"/>
              </a:defRPr>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pPr algn="ctr"/>
            <a:r>
              <a:rPr lang="x-none" altLang="en-US" sz="2400">
                <a:latin typeface="Arial" panose="020B0604020202020204" pitchFamily="34" charset="0"/>
              </a:rPr>
              <a:t>More generally, parsimony fell out of favor for molecular data due to more flexibility in incorporating substition models in statistical phylogenetics</a:t>
            </a:r>
            <a:endParaRPr lang="x-none" altLang="en-US" sz="2400">
              <a:latin typeface="Arial" panose="020B0604020202020204"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p:txBody>
          <a:bodyPr>
            <a:noAutofit/>
          </a:bodyPr>
          <a:p>
            <a:r>
              <a:rPr lang="x-none" altLang="en-US" sz="4000">
                <a:latin typeface="Arial" panose="020B0604020202020204" pitchFamily="34" charset="0"/>
                <a:ea typeface="Ubuntu" panose="020B0604030602030204" charset="0"/>
              </a:rPr>
              <a:t>Parsimony has unclear assumptions about evolution (rare changes, "no common mechanism")</a:t>
            </a:r>
            <a:br>
              <a:rPr lang="x-none" altLang="en-US" sz="4000">
                <a:latin typeface="Arial" panose="020B0604020202020204" pitchFamily="34" charset="0"/>
                <a:ea typeface="Ubuntu" panose="020B0604030602030204" charset="0"/>
              </a:rPr>
            </a:br>
            <a:br>
              <a:rPr lang="x-none" altLang="en-US" sz="4000">
                <a:latin typeface="Arial" panose="020B0604020202020204" pitchFamily="34" charset="0"/>
                <a:ea typeface="Ubuntu" panose="020B0604030602030204" charset="0"/>
              </a:rPr>
            </a:br>
            <a:endParaRPr lang="x-none" altLang="en-US" sz="4000">
              <a:latin typeface="Arial" panose="020B0604020202020204" pitchFamily="34" charset="0"/>
              <a:ea typeface="Ubuntu" panose="020B0604030602030204" charset="0"/>
            </a:endParaRPr>
          </a:p>
        </p:txBody>
      </p:sp>
      <p:sp>
        <p:nvSpPr>
          <p:cNvPr id="4" name="Title 1"/>
          <p:cNvSpPr/>
          <p:nvPr/>
        </p:nvSpPr>
        <p:spPr>
          <a:xfrm>
            <a:off x="361315" y="3666490"/>
            <a:ext cx="8520430" cy="1841500"/>
          </a:xfrm>
          <a:prstGeom prst="rect">
            <a:avLst/>
          </a:prstGeom>
        </p:spPr>
        <p:txBody>
          <a:bodyPr vert="horz" wrap="square" lIns="91425" tIns="91425" rIns="91425" bIns="91425" rtlCol="0" anchor="t" anchorCtr="0">
            <a:normAutofit fontScale="8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Arial Black" panose="020B0A04020102020204" charset="0"/>
                <a:ea typeface="+mj-ea"/>
                <a:cs typeface="+mj-cs"/>
              </a:defRPr>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rPr lang="x-none" altLang="en-US">
                <a:latin typeface="Arial" panose="020B0604020202020204" pitchFamily="34" charset="0"/>
                <a:ea typeface="Ubuntu" panose="020B0604030602030204" charset="0"/>
              </a:rPr>
              <a:t>Inconsistent estimator - An estimator that gets more and more certain of the wrong answer as more data is added</a:t>
            </a:r>
            <a:endParaRPr lang="x-none" altLang="en-US">
              <a:latin typeface="Arial" panose="020B0604020202020204" pitchFamily="34" charset="0"/>
              <a:ea typeface="Ubuntu" panose="020B060403060203020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5" name="Picture 4"/>
          <p:cNvPicPr>
            <a:picLocks noChangeAspect="1"/>
          </p:cNvPicPr>
          <p:nvPr/>
        </p:nvPicPr>
        <p:blipFill>
          <a:blip r:embed="rId1"/>
          <a:stretch>
            <a:fillRect/>
          </a:stretch>
        </p:blipFill>
        <p:spPr>
          <a:xfrm>
            <a:off x="76200" y="3597910"/>
            <a:ext cx="5734685" cy="3163570"/>
          </a:xfrm>
          <a:prstGeom prst="rect">
            <a:avLst/>
          </a:prstGeom>
        </p:spPr>
      </p:pic>
      <p:sp>
        <p:nvSpPr>
          <p:cNvPr id="2" name="Title 1"/>
          <p:cNvSpPr/>
          <p:nvPr>
            <p:ph type="title"/>
          </p:nvPr>
        </p:nvSpPr>
        <p:spPr>
          <a:xfrm>
            <a:off x="204385" y="170457"/>
            <a:ext cx="8520600" cy="763600"/>
          </a:xfrm>
        </p:spPr>
        <p:txBody>
          <a:bodyPr>
            <a:normAutofit fontScale="90000"/>
          </a:bodyPr>
          <a:p>
            <a:r>
              <a:rPr lang="x-none" altLang="en-US">
                <a:latin typeface="Arial" panose="020B0604020202020204" pitchFamily="34" charset="0"/>
              </a:rPr>
              <a:t>Conflict in science</a:t>
            </a:r>
            <a:endParaRPr lang="x-none" altLang="en-US">
              <a:latin typeface="Arial" panose="020B0604020202020204" pitchFamily="34" charset="0"/>
            </a:endParaRPr>
          </a:p>
        </p:txBody>
      </p:sp>
      <p:sp>
        <p:nvSpPr>
          <p:cNvPr id="3" name="Text Placeholder 2"/>
          <p:cNvSpPr/>
          <p:nvPr>
            <p:ph type="body" idx="1"/>
          </p:nvPr>
        </p:nvSpPr>
        <p:spPr>
          <a:xfrm>
            <a:off x="1526540" y="5151120"/>
            <a:ext cx="3519805" cy="555625"/>
          </a:xfrm>
        </p:spPr>
        <p:txBody>
          <a:bodyPr>
            <a:normAutofit fontScale="90000"/>
          </a:bodyPr>
          <a:p>
            <a:pPr marL="114300" indent="0">
              <a:buNone/>
            </a:pPr>
            <a:r>
              <a:rPr lang="x-none" altLang="en-US"/>
              <a:t>#ParsimonyGate</a:t>
            </a:r>
            <a:endParaRPr lang="x-none" altLang="en-US"/>
          </a:p>
        </p:txBody>
      </p:sp>
      <p:pic>
        <p:nvPicPr>
          <p:cNvPr id="4" name="Picture 3" descr="FelsensteinButton"/>
          <p:cNvPicPr>
            <a:picLocks noChangeAspect="1"/>
          </p:cNvPicPr>
          <p:nvPr/>
        </p:nvPicPr>
        <p:blipFill>
          <a:blip r:embed="rId2"/>
          <a:srcRect l="7793" t="11096" r="9773" b="12193"/>
          <a:stretch>
            <a:fillRect/>
          </a:stretch>
        </p:blipFill>
        <p:spPr>
          <a:xfrm>
            <a:off x="5422265" y="267970"/>
            <a:ext cx="3502660" cy="352552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14605" y="650240"/>
            <a:ext cx="9101455" cy="496506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 altLang="x-none"/>
              <a:t>Introductions</a:t>
            </a:r>
            <a:endParaRPr lang="" altLang="x-none"/>
          </a:p>
        </p:txBody>
      </p:sp>
      <p:sp>
        <p:nvSpPr>
          <p:cNvPr id="3" name="Content Placeholder 2"/>
          <p:cNvSpPr>
            <a:spLocks noGrp="1"/>
          </p:cNvSpPr>
          <p:nvPr>
            <p:ph idx="1"/>
          </p:nvPr>
        </p:nvSpPr>
        <p:spPr/>
        <p:txBody>
          <a:bodyPr/>
          <a:p>
            <a:pPr marL="0" indent="0">
              <a:buNone/>
            </a:pPr>
            <a:r>
              <a:rPr lang="" altLang="x-none"/>
              <a:t>In the chat: </a:t>
            </a:r>
            <a:endParaRPr lang="" altLang="x-none"/>
          </a:p>
          <a:p>
            <a:pPr marL="0" indent="0">
              <a:buNone/>
            </a:pPr>
            <a:r>
              <a:rPr lang="" altLang="x-none"/>
              <a:t>	1. Your name, department, year, program</a:t>
            </a:r>
            <a:endParaRPr lang="" altLang="x-none"/>
          </a:p>
          <a:p>
            <a:pPr marL="0" indent="0">
              <a:buNone/>
            </a:pPr>
            <a:r>
              <a:rPr lang="" altLang="x-none"/>
              <a:t>	2. A hobby or interest outside your job</a:t>
            </a:r>
            <a:endParaRPr lang="" altLang="x-none"/>
          </a:p>
          <a:p>
            <a:pPr marL="0" indent="0">
              <a:buNone/>
            </a:pPr>
            <a:r>
              <a:rPr lang="" altLang="x-none"/>
              <a:t>	3. What topic you most want to learn about 	in this class.</a:t>
            </a:r>
            <a:endParaRPr lang="" altLang="x-none"/>
          </a:p>
          <a:p>
            <a:pPr marL="0" indent="0">
              <a:buNone/>
            </a:pPr>
            <a:r>
              <a:rPr lang="" altLang="x-none"/>
              <a:t>	</a:t>
            </a:r>
            <a:endParaRPr lang="x-none" altLang="en-US"/>
          </a:p>
          <a:p>
            <a:pPr marL="0" indent="0">
              <a:buNone/>
            </a:pPr>
            <a:endParaRPr lang="x-none" altLang="en-US"/>
          </a:p>
          <a:p>
            <a:pPr marL="0" indent="0">
              <a:buNone/>
            </a:pP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p:txBody>
          <a:bodyPr>
            <a:normAutofit fontScale="90000"/>
          </a:bodyPr>
          <a:p>
            <a:r>
              <a:rPr lang="x-none" altLang="en-US">
                <a:latin typeface="Arial" panose="020B0604020202020204" pitchFamily="34" charset="0"/>
              </a:rPr>
              <a:t>Parsimony still commonly used for:</a:t>
            </a:r>
            <a:endParaRPr lang="x-none" altLang="en-US">
              <a:latin typeface="Arial" panose="020B0604020202020204" pitchFamily="34" charset="0"/>
            </a:endParaRPr>
          </a:p>
        </p:txBody>
      </p:sp>
      <p:sp>
        <p:nvSpPr>
          <p:cNvPr id="3" name="Text Placeholder 2"/>
          <p:cNvSpPr/>
          <p:nvPr>
            <p:ph type="body" idx="1"/>
          </p:nvPr>
        </p:nvSpPr>
        <p:spPr/>
        <p:txBody>
          <a:bodyPr/>
          <a:p>
            <a:pPr marL="114300" indent="0">
              <a:buNone/>
            </a:pPr>
            <a:r>
              <a:rPr lang="x-none" altLang="en-US"/>
              <a:t>Morphological analyses (though probabilistic models exist here too)</a:t>
            </a:r>
            <a:endParaRPr lang="x-none" altLang="en-US"/>
          </a:p>
          <a:p>
            <a:pPr marL="114300" indent="0">
              <a:buNone/>
            </a:pPr>
            <a:endParaRPr lang="x-none" altLang="en-US"/>
          </a:p>
          <a:p>
            <a:pPr marL="114300" indent="0">
              <a:buNone/>
            </a:pPr>
            <a:r>
              <a:rPr lang="x-none" altLang="en-US"/>
              <a:t>Starting trees</a:t>
            </a:r>
            <a:endParaRPr lang="x-none" altLang="en-US"/>
          </a:p>
          <a:p>
            <a:pPr marL="114300" indent="0">
              <a:buNone/>
            </a:pPr>
            <a:endParaRPr lang="x-none" altLang="en-US"/>
          </a:p>
          <a:p>
            <a:pPr marL="114300" indent="0">
              <a:buNone/>
            </a:pPr>
            <a:r>
              <a:rPr lang="x-none" altLang="en-US"/>
              <a:t>Understanding history of trait change</a:t>
            </a:r>
            <a:endParaRPr lang="x-none"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a:xfrm>
            <a:off x="187961" y="114936"/>
            <a:ext cx="7886712" cy="1325565"/>
          </a:xfrm>
        </p:spPr>
        <p:txBody>
          <a:bodyPr/>
          <a:p>
            <a:r>
              <a:rPr lang="x-none" altLang="en-US"/>
              <a:t>Heuristic searches</a:t>
            </a:r>
            <a:endParaRPr lang="x-none" altLang="en-US"/>
          </a:p>
        </p:txBody>
      </p:sp>
      <p:pic>
        <p:nvPicPr>
          <p:cNvPr id="5" name="Picture 4"/>
          <p:cNvPicPr>
            <a:picLocks noChangeAspect="1"/>
          </p:cNvPicPr>
          <p:nvPr/>
        </p:nvPicPr>
        <p:blipFill>
          <a:blip r:embed="rId1"/>
          <a:stretch>
            <a:fillRect/>
          </a:stretch>
        </p:blipFill>
        <p:spPr>
          <a:xfrm>
            <a:off x="1378585" y="1370330"/>
            <a:ext cx="6238240" cy="452120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320800" y="295910"/>
            <a:ext cx="6401435" cy="637159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22350" y="34290"/>
            <a:ext cx="6859270" cy="649287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a:xfrm>
            <a:off x="617221" y="-63499"/>
            <a:ext cx="7886712" cy="1325565"/>
          </a:xfrm>
        </p:spPr>
        <p:txBody>
          <a:bodyPr/>
          <a:p>
            <a:pPr algn="ctr"/>
            <a:r>
              <a:rPr lang="x-none" altLang="en-US"/>
              <a:t>Tree space "moves"</a:t>
            </a:r>
            <a:endParaRPr lang="x-none" altLang="en-US"/>
          </a:p>
        </p:txBody>
      </p:sp>
      <p:pic>
        <p:nvPicPr>
          <p:cNvPr id="4" name="Picture 3"/>
          <p:cNvPicPr>
            <a:picLocks noChangeAspect="1"/>
          </p:cNvPicPr>
          <p:nvPr/>
        </p:nvPicPr>
        <p:blipFill>
          <a:blip r:embed="rId1"/>
          <a:stretch>
            <a:fillRect/>
          </a:stretch>
        </p:blipFill>
        <p:spPr>
          <a:xfrm>
            <a:off x="-257175" y="1058545"/>
            <a:ext cx="4652645" cy="1522730"/>
          </a:xfrm>
          <a:prstGeom prst="rect">
            <a:avLst/>
          </a:prstGeom>
        </p:spPr>
      </p:pic>
      <p:sp>
        <p:nvSpPr>
          <p:cNvPr id="5" name="Title 1"/>
          <p:cNvSpPr>
            <a:spLocks noGrp="1"/>
          </p:cNvSpPr>
          <p:nvPr/>
        </p:nvSpPr>
        <p:spPr>
          <a:xfrm>
            <a:off x="702310" y="2599690"/>
            <a:ext cx="3190240" cy="707390"/>
          </a:xfrm>
          <a:prstGeom prst="rect">
            <a:avLst/>
          </a:prstGeom>
        </p:spPr>
        <p:txBody>
          <a:bodyPr vert="horz" lIns="91440" tIns="45720" rIns="91440" bIns="45720" rtlCol="0" anchor="ctr">
            <a:normAutofit fontScale="4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pPr algn="ctr"/>
            <a:r>
              <a:rPr lang="x-none" altLang="en-US"/>
              <a:t>Nearest Neighbor Interchange (NNI)</a:t>
            </a:r>
            <a:endParaRPr lang="x-none" altLang="en-US"/>
          </a:p>
        </p:txBody>
      </p:sp>
      <p:pic>
        <p:nvPicPr>
          <p:cNvPr id="6" name="Picture 5"/>
          <p:cNvPicPr>
            <a:picLocks noChangeAspect="1"/>
          </p:cNvPicPr>
          <p:nvPr/>
        </p:nvPicPr>
        <p:blipFill>
          <a:blip r:embed="rId2"/>
          <a:stretch>
            <a:fillRect/>
          </a:stretch>
        </p:blipFill>
        <p:spPr>
          <a:xfrm>
            <a:off x="5253990" y="836295"/>
            <a:ext cx="2744470" cy="2567305"/>
          </a:xfrm>
          <a:prstGeom prst="rect">
            <a:avLst/>
          </a:prstGeom>
        </p:spPr>
      </p:pic>
      <p:pic>
        <p:nvPicPr>
          <p:cNvPr id="7" name="Picture 6"/>
          <p:cNvPicPr>
            <a:picLocks noChangeAspect="1"/>
          </p:cNvPicPr>
          <p:nvPr/>
        </p:nvPicPr>
        <p:blipFill>
          <a:blip r:embed="rId3"/>
          <a:stretch>
            <a:fillRect/>
          </a:stretch>
        </p:blipFill>
        <p:spPr>
          <a:xfrm>
            <a:off x="5005705" y="3366135"/>
            <a:ext cx="2379345" cy="2673985"/>
          </a:xfrm>
          <a:prstGeom prst="rect">
            <a:avLst/>
          </a:prstGeom>
        </p:spPr>
      </p:pic>
      <p:pic>
        <p:nvPicPr>
          <p:cNvPr id="8" name="Picture 7"/>
          <p:cNvPicPr>
            <a:picLocks noChangeAspect="1"/>
          </p:cNvPicPr>
          <p:nvPr/>
        </p:nvPicPr>
        <p:blipFill>
          <a:blip r:embed="rId4"/>
          <a:stretch>
            <a:fillRect/>
          </a:stretch>
        </p:blipFill>
        <p:spPr>
          <a:xfrm>
            <a:off x="7225030" y="3287395"/>
            <a:ext cx="1802765" cy="2431415"/>
          </a:xfrm>
          <a:prstGeom prst="rect">
            <a:avLst/>
          </a:prstGeom>
        </p:spPr>
      </p:pic>
      <p:sp>
        <p:nvSpPr>
          <p:cNvPr id="9" name="Title 1"/>
          <p:cNvSpPr>
            <a:spLocks noGrp="1"/>
          </p:cNvSpPr>
          <p:nvPr/>
        </p:nvSpPr>
        <p:spPr>
          <a:xfrm>
            <a:off x="5800090" y="5995035"/>
            <a:ext cx="3190240" cy="707390"/>
          </a:xfrm>
          <a:prstGeom prst="rect">
            <a:avLst/>
          </a:prstGeom>
        </p:spPr>
        <p:txBody>
          <a:bodyPr vert="horz" lIns="91440" tIns="45720" rIns="91440" bIns="45720" rtlCol="0" anchor="ctr">
            <a:normAutofit fontScale="4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pPr algn="ctr"/>
            <a:r>
              <a:rPr lang="x-none" altLang="en-US"/>
              <a:t>Subtree pruning and regrafting (SPR)</a:t>
            </a:r>
            <a:endParaRPr lang="x-none" altLang="en-US"/>
          </a:p>
        </p:txBody>
      </p:sp>
      <p:sp>
        <p:nvSpPr>
          <p:cNvPr id="11" name="Left Arrow 10"/>
          <p:cNvSpPr/>
          <p:nvPr/>
        </p:nvSpPr>
        <p:spPr>
          <a:xfrm rot="19260000">
            <a:off x="3687445" y="2680970"/>
            <a:ext cx="1652270" cy="7264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p:cNvPicPr>
            <a:picLocks noChangeAspect="1"/>
          </p:cNvPicPr>
          <p:nvPr/>
        </p:nvPicPr>
        <p:blipFill>
          <a:blip r:embed="rId5"/>
          <a:stretch>
            <a:fillRect/>
          </a:stretch>
        </p:blipFill>
        <p:spPr>
          <a:xfrm>
            <a:off x="-168275" y="3653790"/>
            <a:ext cx="2440940" cy="2198370"/>
          </a:xfrm>
          <a:prstGeom prst="rect">
            <a:avLst/>
          </a:prstGeom>
        </p:spPr>
      </p:pic>
      <p:pic>
        <p:nvPicPr>
          <p:cNvPr id="13" name="Picture 12"/>
          <p:cNvPicPr>
            <a:picLocks noChangeAspect="1"/>
          </p:cNvPicPr>
          <p:nvPr/>
        </p:nvPicPr>
        <p:blipFill>
          <a:blip r:embed="rId6"/>
          <a:stretch>
            <a:fillRect/>
          </a:stretch>
        </p:blipFill>
        <p:spPr>
          <a:xfrm>
            <a:off x="2412365" y="4094480"/>
            <a:ext cx="2067560" cy="2594610"/>
          </a:xfrm>
          <a:prstGeom prst="rect">
            <a:avLst/>
          </a:prstGeom>
        </p:spPr>
      </p:pic>
      <p:sp>
        <p:nvSpPr>
          <p:cNvPr id="14" name="Title 1"/>
          <p:cNvSpPr>
            <a:spLocks noGrp="1"/>
          </p:cNvSpPr>
          <p:nvPr/>
        </p:nvSpPr>
        <p:spPr>
          <a:xfrm>
            <a:off x="-121285" y="6080125"/>
            <a:ext cx="3190240" cy="707390"/>
          </a:xfrm>
          <a:prstGeom prst="rect">
            <a:avLst/>
          </a:prstGeom>
        </p:spPr>
        <p:txBody>
          <a:bodyPr vert="horz" lIns="91440" tIns="45720" rIns="91440" bIns="45720" rtlCol="0" anchor="ctr">
            <a:normAutofit fontScale="4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pPr algn="ctr"/>
            <a:r>
              <a:rPr lang="x-none" altLang="en-US"/>
              <a:t>Tree bisection and reconnection (TBR)</a:t>
            </a:r>
            <a:endParaRPr lang="x-none"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24230" y="260985"/>
            <a:ext cx="6970395" cy="6608445"/>
          </a:xfrm>
          <a:prstGeom prst="rect">
            <a:avLst/>
          </a:prstGeom>
        </p:spPr>
      </p:pic>
      <p:sp>
        <p:nvSpPr>
          <p:cNvPr id="2" name="Title 1"/>
          <p:cNvSpPr>
            <a:spLocks noGrp="1"/>
          </p:cNvSpPr>
          <p:nvPr>
            <p:ph type="title"/>
          </p:nvPr>
        </p:nvSpPr>
        <p:spPr>
          <a:xfrm>
            <a:off x="-2539" y="-9524"/>
            <a:ext cx="7886712" cy="1325565"/>
          </a:xfrm>
        </p:spPr>
        <p:txBody>
          <a:bodyPr/>
          <a:p>
            <a:r>
              <a:rPr lang="x-none" altLang="en-US" sz="2800"/>
              <a:t>Branch and bound</a:t>
            </a:r>
            <a:endParaRPr lang="x-none" altLang="en-US" sz="280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35330" y="218440"/>
            <a:ext cx="7505700" cy="6494780"/>
          </a:xfrm>
          <a:prstGeom prst="rect">
            <a:avLst/>
          </a:prstGeom>
        </p:spPr>
      </p:pic>
      <p:sp>
        <p:nvSpPr>
          <p:cNvPr id="5" name="Title 1"/>
          <p:cNvSpPr>
            <a:spLocks noGrp="1"/>
          </p:cNvSpPr>
          <p:nvPr/>
        </p:nvSpPr>
        <p:spPr>
          <a:xfrm>
            <a:off x="-2539" y="-9524"/>
            <a:ext cx="7886712" cy="1325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a:lstStyle>
          <a:p>
            <a:r>
              <a:rPr lang="x-none" altLang="en-US" sz="2800"/>
              <a:t>Branch and bound</a:t>
            </a:r>
            <a:endParaRPr lang="x-none" altLang="en-US" sz="280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normAutofit fontScale="90000"/>
          </a:bodyPr>
          <a:p>
            <a:r>
              <a:rPr lang="x-none" altLang="en-US"/>
              <a:t>Software: PAUP*, TNT, Mesquite, others...</a:t>
            </a:r>
            <a:endParaRPr lang="x-none"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Why phylogeny? </a:t>
            </a:r>
            <a:endParaRPr lang="" altLang="en-US"/>
          </a:p>
        </p:txBody>
      </p:sp>
      <p:sp>
        <p:nvSpPr>
          <p:cNvPr id="3" name="Content Placeholder 2"/>
          <p:cNvSpPr>
            <a:spLocks noGrp="1"/>
          </p:cNvSpPr>
          <p:nvPr>
            <p:ph idx="1"/>
          </p:nvPr>
        </p:nvSpPr>
        <p:spPr/>
        <p:txBody>
          <a:bodyPr/>
          <a:p>
            <a:pPr marL="0" indent="0">
              <a:buNone/>
            </a:pPr>
            <a:r>
              <a:rPr lang="x-none" altLang="en-US">
                <a:sym typeface="+mn-ea"/>
              </a:rPr>
              <a:t>What does a phylogeny represent?</a:t>
            </a:r>
            <a:endParaRPr lang="x-none" altLang="en-US"/>
          </a:p>
          <a:p>
            <a:pPr marL="0" indent="0">
              <a:buNone/>
            </a:pPr>
            <a:r>
              <a:rPr lang="x-none" altLang="en-US">
                <a:sym typeface="+mn-ea"/>
              </a:rPr>
              <a:t>	www.OneZoom.org/life/</a:t>
            </a:r>
            <a:endParaRPr lang="x-none" altLang="en-US">
              <a:sym typeface="+mn-ea"/>
            </a:endParaRPr>
          </a:p>
          <a:p>
            <a:pPr marL="0" indent="0">
              <a:buNone/>
            </a:pPr>
            <a:endParaRPr lang="en-US"/>
          </a:p>
          <a:p>
            <a:pPr marL="0" indent="0">
              <a:buNone/>
            </a:pPr>
            <a:r>
              <a:rPr lang="" altLang="en-US"/>
              <a:t>www.pollev.com/josefuyeda941</a:t>
            </a:r>
            <a:endParaRPr lang=""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pic>
        <p:nvPicPr>
          <p:cNvPr id="153" name="Shape 153"/>
          <p:cNvPicPr preferRelativeResize="0"/>
          <p:nvPr/>
        </p:nvPicPr>
        <p:blipFill>
          <a:blip r:embed="rId1"/>
          <a:stretch>
            <a:fillRect/>
          </a:stretch>
        </p:blipFill>
        <p:spPr>
          <a:xfrm>
            <a:off x="-76200" y="1201399"/>
            <a:ext cx="9144002" cy="3388404"/>
          </a:xfrm>
          <a:prstGeom prst="rect">
            <a:avLst/>
          </a:prstGeom>
          <a:noFill/>
          <a:ln>
            <a:noFill/>
          </a:ln>
        </p:spPr>
      </p:pic>
      <p:pic>
        <p:nvPicPr>
          <p:cNvPr id="154" name="Shape 154"/>
          <p:cNvPicPr preferRelativeResize="0"/>
          <p:nvPr/>
        </p:nvPicPr>
        <p:blipFill>
          <a:blip r:embed="rId2"/>
          <a:stretch>
            <a:fillRect/>
          </a:stretch>
        </p:blipFill>
        <p:spPr>
          <a:xfrm>
            <a:off x="3631874" y="933450"/>
            <a:ext cx="1880252" cy="5143500"/>
          </a:xfrm>
          <a:prstGeom prst="rect">
            <a:avLst/>
          </a:prstGeom>
          <a:noFill/>
          <a:ln>
            <a:noFill/>
          </a:ln>
        </p:spPr>
      </p:pic>
      <p:pic>
        <p:nvPicPr>
          <p:cNvPr id="155" name="Shape 155"/>
          <p:cNvPicPr preferRelativeResize="0"/>
          <p:nvPr/>
        </p:nvPicPr>
        <p:blipFill>
          <a:blip r:embed="rId2"/>
          <a:stretch>
            <a:fillRect/>
          </a:stretch>
        </p:blipFill>
        <p:spPr>
          <a:xfrm>
            <a:off x="4450800" y="3152325"/>
            <a:ext cx="282075" cy="771650"/>
          </a:xfrm>
          <a:prstGeom prst="rect">
            <a:avLst/>
          </a:prstGeom>
          <a:noFill/>
          <a:ln>
            <a:noFill/>
          </a:ln>
        </p:spPr>
      </p:pic>
      <p:sp>
        <p:nvSpPr>
          <p:cNvPr id="156" name="Shape 156"/>
          <p:cNvSpPr txBox="1"/>
          <p:nvPr/>
        </p:nvSpPr>
        <p:spPr>
          <a:xfrm>
            <a:off x="154050" y="3569325"/>
            <a:ext cx="3414600" cy="1987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000">
                <a:latin typeface="Ubuntu" panose="020B0604030602030204" charset="0"/>
                <a:ea typeface="Proxima Nova"/>
                <a:cs typeface="Ubuntu" panose="020B0604030602030204" charset="0"/>
                <a:sym typeface="Proxima Nova"/>
              </a:rPr>
              <a:t>40 generations ago, you would have &gt; 1 trillion ancestors</a:t>
            </a:r>
            <a:endParaRPr sz="2000">
              <a:latin typeface="Ubuntu" panose="020B0604030602030204" charset="0"/>
              <a:ea typeface="Proxima Nova"/>
              <a:cs typeface="Ubuntu" panose="020B0604030602030204" charset="0"/>
              <a:sym typeface="Proxima Nova"/>
            </a:endParaRPr>
          </a:p>
          <a:p>
            <a:pPr marL="0" lvl="0" indent="0">
              <a:spcBef>
                <a:spcPts val="0"/>
              </a:spcBef>
              <a:spcAft>
                <a:spcPts val="0"/>
              </a:spcAft>
              <a:buNone/>
            </a:pPr>
            <a:endParaRPr sz="2000">
              <a:latin typeface="Ubuntu" panose="020B0604030602030204" charset="0"/>
              <a:ea typeface="Proxima Nova"/>
              <a:cs typeface="Ubuntu" panose="020B0604030602030204" charset="0"/>
              <a:sym typeface="Proxima Nova"/>
            </a:endParaRPr>
          </a:p>
          <a:p>
            <a:pPr marL="0" lvl="0" indent="0">
              <a:spcBef>
                <a:spcPts val="0"/>
              </a:spcBef>
              <a:spcAft>
                <a:spcPts val="0"/>
              </a:spcAft>
              <a:buNone/>
            </a:pPr>
            <a:endParaRPr sz="2000">
              <a:latin typeface="Ubuntu" panose="020B0604030602030204" charset="0"/>
              <a:ea typeface="Proxima Nova"/>
              <a:cs typeface="Ubuntu" panose="020B0604030602030204" charset="0"/>
              <a:sym typeface="Proxima Nova"/>
            </a:endParaRPr>
          </a:p>
          <a:p>
            <a:pPr marL="0" lvl="0" indent="0">
              <a:spcBef>
                <a:spcPts val="0"/>
              </a:spcBef>
              <a:spcAft>
                <a:spcPts val="0"/>
              </a:spcAft>
              <a:buNone/>
            </a:pPr>
            <a:r>
              <a:rPr lang="en-GB" sz="2000">
                <a:latin typeface="Ubuntu" panose="020B0604030602030204" charset="0"/>
                <a:ea typeface="Proxima Nova"/>
                <a:cs typeface="Ubuntu" panose="020B0604030602030204" charset="0"/>
                <a:sym typeface="Proxima Nova"/>
              </a:rPr>
              <a:t>….2500 times the population 800 years ago</a:t>
            </a:r>
            <a:endParaRPr sz="2000">
              <a:latin typeface="Ubuntu" panose="020B0604030602030204" charset="0"/>
              <a:ea typeface="Proxima Nova"/>
              <a:cs typeface="Ubuntu" panose="020B0604030602030204" charset="0"/>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154"/>
                                        </p:tgtEl>
                                        <p:attrNameLst>
                                          <p:attrName>ppt_w</p:attrName>
                                        </p:attrNameLst>
                                      </p:cBhvr>
                                      <p:tavLst>
                                        <p:tav tm="0" fmla="">
                                          <p:val>
                                            <p:strVal val="#ppt_w"/>
                                          </p:val>
                                        </p:tav>
                                        <p:tav tm="100000" fmla="">
                                          <p:val>
                                            <p:fltVal val="0"/>
                                          </p:val>
                                        </p:tav>
                                      </p:tavLst>
                                    </p:anim>
                                    <p:anim calcmode="lin" valueType="num">
                                      <p:cBhvr additive="base">
                                        <p:cTn id="7" dur="1000"/>
                                        <p:tgtEl>
                                          <p:spTgt spid="154"/>
                                        </p:tgtEl>
                                        <p:attrNameLst>
                                          <p:attrName>ppt_h</p:attrName>
                                        </p:attrNameLst>
                                      </p:cBhvr>
                                      <p:tavLst>
                                        <p:tav tm="0" fmla="">
                                          <p:val>
                                            <p:strVal val="#ppt_h"/>
                                          </p:val>
                                        </p:tav>
                                        <p:tav tm="100000" fmla="">
                                          <p:val>
                                            <p:fltVal val="0"/>
                                          </p:val>
                                        </p:tav>
                                      </p:tavLst>
                                    </p:anim>
                                    <p:set>
                                      <p:cBhvr>
                                        <p:cTn id="8" dur="1" fill="hold">
                                          <p:stCondLst>
                                            <p:cond delay="1000"/>
                                          </p:stCondLst>
                                        </p:cTn>
                                        <p:tgtEl>
                                          <p:spTgt spid="154"/>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1000"/>
                                        <p:tgtEl>
                                          <p:spTgt spid="1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fade">
                                      <p:cBhvr>
                                        <p:cTn id="15" dur="1000"/>
                                        <p:tgtEl>
                                          <p:spTgt spid="1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fade">
                                      <p:cBhvr>
                                        <p:cTn id="20"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pic>
        <p:nvPicPr>
          <p:cNvPr id="170" name="Shape 170"/>
          <p:cNvPicPr preferRelativeResize="0"/>
          <p:nvPr/>
        </p:nvPicPr>
        <p:blipFill>
          <a:blip r:embed="rId1"/>
          <a:stretch>
            <a:fillRect/>
          </a:stretch>
        </p:blipFill>
        <p:spPr>
          <a:xfrm>
            <a:off x="1918526" y="1009650"/>
            <a:ext cx="5064651" cy="477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1" y="157481"/>
            <a:ext cx="7886712" cy="1325565"/>
          </a:xfrm>
        </p:spPr>
        <p:txBody>
          <a:bodyPr/>
          <a:p>
            <a:r>
              <a:rPr lang="" altLang="en-US"/>
              <a:t>Breakout groups</a:t>
            </a:r>
            <a:endParaRPr lang="" altLang="en-US"/>
          </a:p>
        </p:txBody>
      </p:sp>
      <p:sp>
        <p:nvSpPr>
          <p:cNvPr id="3" name="Content Placeholder 2"/>
          <p:cNvSpPr>
            <a:spLocks noGrp="1"/>
          </p:cNvSpPr>
          <p:nvPr>
            <p:ph idx="1"/>
          </p:nvPr>
        </p:nvSpPr>
        <p:spPr/>
        <p:txBody>
          <a:bodyPr>
            <a:normAutofit lnSpcReduction="10000"/>
          </a:bodyPr>
          <a:p>
            <a:pPr marL="0" indent="0">
              <a:buNone/>
            </a:pPr>
            <a:r>
              <a:rPr lang="" altLang="en-US" sz="1600"/>
              <a:t>1. A) Consider your personal family tree (i.e. a pedigree). You have 2 biological parents, 4 grandparents, 8 great grandparents and so on (suggesting the formula 21 parents, 22 grandparents,  23 great grandparents 2X X-fold great grandparents). Thus, your number of ancestors increases as you go back in time. Now consider a phylogeny. Rather than expanding as we go back in time, phylogenetic trees collapse, so that all life has a single ancestor. Both a pedigree and a phylogeny have tree-like branching structures, but they go in opposite directions. What explains this difference?</a:t>
            </a:r>
            <a:endParaRPr lang="" altLang="en-US" sz="1600"/>
          </a:p>
          <a:p>
            <a:pPr marL="0" indent="0">
              <a:buNone/>
            </a:pPr>
            <a:endParaRPr lang="" altLang="en-US" sz="1600"/>
          </a:p>
          <a:p>
            <a:pPr marL="0" indent="0">
              <a:buNone/>
            </a:pPr>
            <a:r>
              <a:rPr lang="" altLang="en-US" sz="1600"/>
              <a:t>B) If we use the formula in the question A above we can get our number of ancestors after say, 25 generations (25 generations for humans is ~ 400-900 years). This would give each of us 225 &gt; 33 billion individual ancestors 25 generations ago. Of course, 400-900 years ago the human population on earth was only about 400 million individuals. What explains this apparent conflict? Why is this explanation actually critical for our understanding of what phylogenies represent?  </a:t>
            </a:r>
            <a:endParaRPr lang="" altLang="en-US" sz="1600"/>
          </a:p>
          <a:p>
            <a:pPr marL="0" indent="0">
              <a:buNone/>
            </a:pPr>
            <a:endParaRPr lang="" altLang="en-US" sz="1600"/>
          </a:p>
          <a:p>
            <a:pPr marL="0" indent="0">
              <a:buNone/>
            </a:pPr>
            <a:r>
              <a:rPr lang="" altLang="en-US" sz="1600"/>
              <a:t>2. What are phylogenies? Are they a) hypotheses b) real facts that exist in nature or c) a metaphor? This is just something to think about, a full answer may take you too long to write, but put down your best thoughts in 1 short paragraph. </a:t>
            </a:r>
            <a:endParaRPr lang=""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pic>
        <p:nvPicPr>
          <p:cNvPr id="161" name="Shape 161"/>
          <p:cNvPicPr preferRelativeResize="0"/>
          <p:nvPr/>
        </p:nvPicPr>
        <p:blipFill>
          <a:blip r:embed="rId1"/>
          <a:stretch>
            <a:fillRect/>
          </a:stretch>
        </p:blipFill>
        <p:spPr>
          <a:xfrm>
            <a:off x="-62429" y="488150"/>
            <a:ext cx="9206426" cy="6868263"/>
          </a:xfrm>
          <a:prstGeom prst="rect">
            <a:avLst/>
          </a:prstGeom>
          <a:noFill/>
          <a:ln>
            <a:noFill/>
          </a:ln>
        </p:spPr>
      </p:pic>
      <p:pic>
        <p:nvPicPr>
          <p:cNvPr id="162" name="Shape 162"/>
          <p:cNvPicPr preferRelativeResize="0"/>
          <p:nvPr/>
        </p:nvPicPr>
        <p:blipFill>
          <a:blip r:embed="rId2"/>
          <a:stretch>
            <a:fillRect/>
          </a:stretch>
        </p:blipFill>
        <p:spPr>
          <a:xfrm>
            <a:off x="1918526" y="1009650"/>
            <a:ext cx="5064651" cy="4771650"/>
          </a:xfrm>
          <a:prstGeom prst="rect">
            <a:avLst/>
          </a:prstGeom>
          <a:noFill/>
          <a:ln>
            <a:noFill/>
          </a:ln>
        </p:spPr>
      </p:pic>
      <p:sp>
        <p:nvSpPr>
          <p:cNvPr id="163" name="Shape 163"/>
          <p:cNvSpPr/>
          <p:nvPr/>
        </p:nvSpPr>
        <p:spPr>
          <a:xfrm>
            <a:off x="4826525" y="4524525"/>
            <a:ext cx="265800" cy="204600"/>
          </a:xfrm>
          <a:prstGeom prst="rect">
            <a:avLst/>
          </a:prstGeom>
          <a:noFill/>
          <a:ln w="9525" cap="flat" cmpd="sng">
            <a:solidFill>
              <a:srgbClr val="000000"/>
            </a:solid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additive="base">
                                        <p:cTn id="12" dur="1000"/>
                                        <p:tgtEl>
                                          <p:spTgt spid="161"/>
                                        </p:tgtEl>
                                        <p:attrNameLst>
                                          <p:attrName>ppt_w</p:attrName>
                                        </p:attrNameLst>
                                      </p:cBhvr>
                                      <p:tavLst>
                                        <p:tav tm="0" fmla="">
                                          <p:val>
                                            <p:fltVal val="0"/>
                                          </p:val>
                                        </p:tav>
                                        <p:tav tm="100000" fmla="">
                                          <p:val>
                                            <p:strVal val="#ppt_w"/>
                                          </p:val>
                                        </p:tav>
                                      </p:tavLst>
                                    </p:anim>
                                    <p:anim calcmode="lin" valueType="num">
                                      <p:cBhvr additive="base">
                                        <p:cTn id="13" dur="1000"/>
                                        <p:tgtEl>
                                          <p:spTgt spid="161"/>
                                        </p:tgtEl>
                                        <p:attrNameLst>
                                          <p:attrName>ppt_h</p:attrName>
                                        </p:attrNameLst>
                                      </p:cBhvr>
                                      <p:tavLst>
                                        <p:tav tm="0" fmla="">
                                          <p:val>
                                            <p:fltVal val="0"/>
                                          </p:val>
                                        </p:tav>
                                        <p:tav tm="100000" fmla="">
                                          <p:val>
                                            <p:strVal val="#ppt_h"/>
                                          </p:val>
                                        </p:tav>
                                      </p:tavLst>
                                    </p:anim>
                                  </p:childTnLst>
                                </p:cTn>
                              </p:par>
                              <p:par>
                                <p:cTn id="14" presetID="2" presetClass="entr" presetSubtype="4" fill="hold" nodeType="withEffect">
                                  <p:stCondLst>
                                    <p:cond delay="0"/>
                                  </p:stCondLst>
                                  <p:childTnLst>
                                    <p:set>
                                      <p:cBhvr>
                                        <p:cTn id="15" dur="1" fill="hold">
                                          <p:stCondLst>
                                            <p:cond delay="0"/>
                                          </p:stCondLst>
                                        </p:cTn>
                                        <p:tgtEl>
                                          <p:spTgt spid="161"/>
                                        </p:tgtEl>
                                        <p:attrNameLst>
                                          <p:attrName>style.visibility</p:attrName>
                                        </p:attrNameLst>
                                      </p:cBhvr>
                                      <p:to>
                                        <p:strVal val="visible"/>
                                      </p:to>
                                    </p:set>
                                    <p:anim calcmode="lin" valueType="num">
                                      <p:cBhvr additive="base">
                                        <p:cTn id="16" dur="1000"/>
                                        <p:tgtEl>
                                          <p:spTgt spid="161"/>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4860</Words>
  <Application>WPS Presentation</Application>
  <PresentationFormat>Widescreen</PresentationFormat>
  <Paragraphs>193</Paragraphs>
  <Slides>47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Arial</vt:lpstr>
      <vt:lpstr>SimSun</vt:lpstr>
      <vt:lpstr>Wingdings</vt:lpstr>
      <vt:lpstr>Arial Black</vt:lpstr>
      <vt:lpstr>Proxima Nova</vt:lpstr>
      <vt:lpstr>Gubbi</vt:lpstr>
      <vt:lpstr>Ubuntu</vt:lpstr>
      <vt:lpstr>微软雅黑</vt:lpstr>
      <vt:lpstr>Arial Unicode MS</vt:lpstr>
      <vt:lpstr>Calibri</vt:lpstr>
      <vt:lpstr>Trebuchet MS</vt:lpstr>
      <vt:lpstr>MT Extra</vt:lpstr>
      <vt:lpstr>Times New Roman</vt:lpstr>
      <vt:lpstr>Office Theme</vt:lpstr>
      <vt:lpstr>Macroevolution &amp; Phylogenetics</vt:lpstr>
      <vt:lpstr>PowerPoint 演示文稿</vt:lpstr>
      <vt:lpstr>Syllabus</vt:lpstr>
      <vt:lpstr>Any questions from Assignment 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Terminology	</vt:lpstr>
      <vt:lpstr>Taxonomy  Goal: Name monophyletic clades </vt:lpstr>
      <vt:lpstr>iClicker participation question: The phylogeny depicted clearly demonstrates that Lungfish are more primitive than frogs</vt:lpstr>
      <vt:lpstr>PowerPoint 演示文稿</vt:lpstr>
      <vt:lpstr>Inferring phylogeny</vt:lpstr>
      <vt:lpstr>Tree space</vt:lpstr>
      <vt:lpstr>PowerPoint 演示文稿</vt:lpstr>
      <vt:lpstr>History of  phylogenetic  inference</vt:lpstr>
      <vt:lpstr>History of phylogenetic inference</vt:lpstr>
      <vt:lpstr>History of phylogenetic inference: Evolutionary Taxonomy</vt:lpstr>
      <vt:lpstr>History of phylogenetic inference: Phenetics</vt:lpstr>
      <vt:lpstr>PowerPoint 演示文稿</vt:lpstr>
      <vt:lpstr>PowerPoint 演示文稿</vt:lpstr>
      <vt:lpstr>History of phylogenetic inference: Cladistics</vt:lpstr>
      <vt:lpstr>What’s the phylogenetic relationship?</vt:lpstr>
      <vt:lpstr>PowerPoint 演示文稿</vt:lpstr>
      <vt:lpstr>Parsimony</vt:lpstr>
      <vt:lpstr>PowerPoint 演示文稿</vt:lpstr>
      <vt:lpstr>Derived Characters = Apomorphies</vt:lpstr>
      <vt:lpstr>Shared derived characters = Synapomorphies</vt:lpstr>
      <vt:lpstr>Shared ancestral characters = Symplesiomorphies</vt:lpstr>
      <vt:lpstr>Conflict = Homoplasy</vt:lpstr>
      <vt:lpstr>Parsimony informative vs. uninformative</vt:lpstr>
      <vt:lpstr>History of phylogenetic inference: Statistical phylogenetics</vt:lpstr>
      <vt:lpstr>The Felsenstein Zone &amp;  "Long-branch attraction"</vt:lpstr>
      <vt:lpstr>Parsimony has unclear assumptions about evolution (rare changes, "no common mechanism")  </vt:lpstr>
      <vt:lpstr>Conflict in science</vt:lpstr>
      <vt:lpstr>PowerPoint 演示文稿</vt:lpstr>
      <vt:lpstr>Parsimony still commonly used for:</vt:lpstr>
      <vt:lpstr>Heuristic searches</vt:lpstr>
      <vt:lpstr>PowerPoint 演示文稿</vt:lpstr>
      <vt:lpstr>PowerPoint 演示文稿</vt:lpstr>
      <vt:lpstr>Tree space "moves"</vt:lpstr>
      <vt:lpstr>Branch and bound</vt:lpstr>
      <vt:lpstr>PowerPoint 演示文稿</vt:lpstr>
      <vt:lpstr>Software: PAUP*, TNT, Mesquite, others...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Macroevolution &amp; Phylogenetics</dc:title>
  <dc:creator>juyeda</dc:creator>
  <cp:lastModifiedBy>juyeda</cp:lastModifiedBy>
  <cp:revision>11</cp:revision>
  <dcterms:created xsi:type="dcterms:W3CDTF">2020-08-24T02:50:26Z</dcterms:created>
  <dcterms:modified xsi:type="dcterms:W3CDTF">2020-08-24T02:50:26Z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ies>
</file>